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3"/>
  </p:notesMasterIdLst>
  <p:handoutMasterIdLst>
    <p:handoutMasterId r:id="rId44"/>
  </p:handoutMasterIdLst>
  <p:sldIdLst>
    <p:sldId id="257" r:id="rId2"/>
    <p:sldId id="381" r:id="rId3"/>
    <p:sldId id="1051" r:id="rId4"/>
    <p:sldId id="1052" r:id="rId5"/>
    <p:sldId id="1053" r:id="rId6"/>
    <p:sldId id="1060" r:id="rId7"/>
    <p:sldId id="1043" r:id="rId8"/>
    <p:sldId id="1071" r:id="rId9"/>
    <p:sldId id="1055" r:id="rId10"/>
    <p:sldId id="1056" r:id="rId11"/>
    <p:sldId id="1059" r:id="rId12"/>
    <p:sldId id="1057" r:id="rId13"/>
    <p:sldId id="1058" r:id="rId14"/>
    <p:sldId id="1069" r:id="rId15"/>
    <p:sldId id="1067" r:id="rId16"/>
    <p:sldId id="1068" r:id="rId17"/>
    <p:sldId id="1027" r:id="rId18"/>
    <p:sldId id="1028" r:id="rId19"/>
    <p:sldId id="1030" r:id="rId20"/>
    <p:sldId id="1036" r:id="rId21"/>
    <p:sldId id="1031" r:id="rId22"/>
    <p:sldId id="1032" r:id="rId23"/>
    <p:sldId id="1033" r:id="rId24"/>
    <p:sldId id="1029" r:id="rId25"/>
    <p:sldId id="1034" r:id="rId26"/>
    <p:sldId id="1035" r:id="rId27"/>
    <p:sldId id="1007" r:id="rId28"/>
    <p:sldId id="1008" r:id="rId29"/>
    <p:sldId id="1072" r:id="rId30"/>
    <p:sldId id="1073" r:id="rId31"/>
    <p:sldId id="1074" r:id="rId32"/>
    <p:sldId id="1075" r:id="rId33"/>
    <p:sldId id="1076" r:id="rId34"/>
    <p:sldId id="1085" r:id="rId35"/>
    <p:sldId id="1079" r:id="rId36"/>
    <p:sldId id="1078" r:id="rId37"/>
    <p:sldId id="1081" r:id="rId38"/>
    <p:sldId id="1082" r:id="rId39"/>
    <p:sldId id="1084" r:id="rId40"/>
    <p:sldId id="1083" r:id="rId41"/>
    <p:sldId id="937" r:id="rId4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B5DDE4C-AAE4-440C-BF70-8247954A0996}">
          <p14:sldIdLst>
            <p14:sldId id="257"/>
            <p14:sldId id="381"/>
            <p14:sldId id="1051"/>
            <p14:sldId id="1052"/>
            <p14:sldId id="1053"/>
            <p14:sldId id="1060"/>
            <p14:sldId id="1043"/>
            <p14:sldId id="1071"/>
            <p14:sldId id="1055"/>
            <p14:sldId id="1056"/>
            <p14:sldId id="1059"/>
            <p14:sldId id="1057"/>
            <p14:sldId id="1058"/>
            <p14:sldId id="1069"/>
            <p14:sldId id="1067"/>
            <p14:sldId id="1068"/>
            <p14:sldId id="1027"/>
            <p14:sldId id="1028"/>
            <p14:sldId id="1030"/>
            <p14:sldId id="1036"/>
            <p14:sldId id="1031"/>
            <p14:sldId id="1032"/>
            <p14:sldId id="1033"/>
            <p14:sldId id="1029"/>
            <p14:sldId id="1034"/>
            <p14:sldId id="1035"/>
          </p14:sldIdLst>
        </p14:section>
        <p14:section name="Раздел без заголовка" id="{307F5155-D819-46A3-8AE0-A952BA1F0E5F}">
          <p14:sldIdLst>
            <p14:sldId id="1007"/>
            <p14:sldId id="1008"/>
            <p14:sldId id="1072"/>
            <p14:sldId id="1073"/>
            <p14:sldId id="1074"/>
            <p14:sldId id="1075"/>
            <p14:sldId id="1076"/>
            <p14:sldId id="1085"/>
            <p14:sldId id="1079"/>
            <p14:sldId id="1078"/>
            <p14:sldId id="1081"/>
            <p14:sldId id="1082"/>
            <p14:sldId id="1084"/>
            <p14:sldId id="1083"/>
            <p14:sldId id="9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66"/>
    <a:srgbClr val="009900"/>
    <a:srgbClr val="008080"/>
    <a:srgbClr val="008000"/>
    <a:srgbClr val="0066FF"/>
    <a:srgbClr val="009999"/>
    <a:srgbClr val="FFCC99"/>
    <a:srgbClr val="CCFF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9" autoAdjust="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sorterViewPr>
    <p:cViewPr>
      <p:scale>
        <a:sx n="200" d="100"/>
        <a:sy n="200" d="100"/>
      </p:scale>
      <p:origin x="0" y="239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7FEA8E8A-3CF5-41AF-8F99-B25A88181C6C}" type="datetimeFigureOut">
              <a:rPr lang="ru-RU" smtClean="0"/>
              <a:t>25.09.2023</a:t>
            </a:fld>
            <a:endParaRPr lang="ru-RU" dirty="0"/>
          </a:p>
        </p:txBody>
      </p:sp>
      <p:sp>
        <p:nvSpPr>
          <p:cNvPr id="4" name="Нижний колонтитул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EED6C827-2833-4912-B62E-AEB70EBF1DBE}" type="slidenum">
              <a:rPr lang="ru-RU" smtClean="0"/>
              <a:t>‹#›</a:t>
            </a:fld>
            <a:endParaRPr lang="ru-RU" dirty="0"/>
          </a:p>
        </p:txBody>
      </p:sp>
    </p:spTree>
    <p:extLst>
      <p:ext uri="{BB962C8B-B14F-4D97-AF65-F5344CB8AC3E}">
        <p14:creationId xmlns:p14="http://schemas.microsoft.com/office/powerpoint/2010/main" val="204410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419554BD-A0B9-409E-A2FC-E8057D503B7B}" type="datetimeFigureOut">
              <a:rPr lang="ru-RU" smtClean="0"/>
              <a:t>25.09.2023</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ru-RU" dirty="0"/>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772116BB-BC87-4BB5-A6C2-4175CEA4146D}" type="slidenum">
              <a:rPr lang="ru-RU" smtClean="0"/>
              <a:t>‹#›</a:t>
            </a:fld>
            <a:endParaRPr lang="ru-RU" dirty="0"/>
          </a:p>
        </p:txBody>
      </p:sp>
    </p:spTree>
    <p:extLst>
      <p:ext uri="{BB962C8B-B14F-4D97-AF65-F5344CB8AC3E}">
        <p14:creationId xmlns:p14="http://schemas.microsoft.com/office/powerpoint/2010/main" val="4436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7</a:t>
            </a:fld>
            <a:endParaRPr lang="ru-RU"/>
          </a:p>
        </p:txBody>
      </p:sp>
    </p:spTree>
    <p:extLst>
      <p:ext uri="{BB962C8B-B14F-4D97-AF65-F5344CB8AC3E}">
        <p14:creationId xmlns:p14="http://schemas.microsoft.com/office/powerpoint/2010/main" val="19649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10</a:t>
            </a:fld>
            <a:endParaRPr lang="ru-RU"/>
          </a:p>
        </p:txBody>
      </p:sp>
    </p:spTree>
    <p:extLst>
      <p:ext uri="{BB962C8B-B14F-4D97-AF65-F5344CB8AC3E}">
        <p14:creationId xmlns:p14="http://schemas.microsoft.com/office/powerpoint/2010/main" val="423817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11</a:t>
            </a:fld>
            <a:endParaRPr lang="ru-RU"/>
          </a:p>
        </p:txBody>
      </p:sp>
    </p:spTree>
    <p:extLst>
      <p:ext uri="{BB962C8B-B14F-4D97-AF65-F5344CB8AC3E}">
        <p14:creationId xmlns:p14="http://schemas.microsoft.com/office/powerpoint/2010/main" val="423817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13</a:t>
            </a:fld>
            <a:endParaRPr lang="ru-RU"/>
          </a:p>
        </p:txBody>
      </p:sp>
    </p:spTree>
    <p:extLst>
      <p:ext uri="{BB962C8B-B14F-4D97-AF65-F5344CB8AC3E}">
        <p14:creationId xmlns:p14="http://schemas.microsoft.com/office/powerpoint/2010/main" val="19649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14</a:t>
            </a:fld>
            <a:endParaRPr lang="ru-RU"/>
          </a:p>
        </p:txBody>
      </p:sp>
    </p:spTree>
    <p:extLst>
      <p:ext uri="{BB962C8B-B14F-4D97-AF65-F5344CB8AC3E}">
        <p14:creationId xmlns:p14="http://schemas.microsoft.com/office/powerpoint/2010/main" val="238262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28</a:t>
            </a:fld>
            <a:endParaRPr lang="ru-RU"/>
          </a:p>
        </p:txBody>
      </p:sp>
    </p:spTree>
    <p:extLst>
      <p:ext uri="{BB962C8B-B14F-4D97-AF65-F5344CB8AC3E}">
        <p14:creationId xmlns:p14="http://schemas.microsoft.com/office/powerpoint/2010/main" val="423817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33F24A-3393-4787-AE1A-FB62FCFE057B}" type="slidenum">
              <a:rPr lang="ru-RU" smtClean="0"/>
              <a:t>41</a:t>
            </a:fld>
            <a:endParaRPr lang="ru-RU"/>
          </a:p>
        </p:txBody>
      </p:sp>
    </p:spTree>
    <p:extLst>
      <p:ext uri="{BB962C8B-B14F-4D97-AF65-F5344CB8AC3E}">
        <p14:creationId xmlns:p14="http://schemas.microsoft.com/office/powerpoint/2010/main" val="423817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75789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1192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210962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86009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124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72554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309451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342929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242535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37895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CDBB33-AE23-4B25-9D54-65477CF84B1C}" type="datetimeFigureOut">
              <a:rPr lang="ru-RU" smtClean="0"/>
              <a:t>25.09.2023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FCF85C-1432-4C70-8ECA-114D822F7172}" type="slidenum">
              <a:rPr lang="ru-RU" smtClean="0"/>
              <a:t>‹#›</a:t>
            </a:fld>
            <a:endParaRPr lang="ru-RU" dirty="0"/>
          </a:p>
        </p:txBody>
      </p:sp>
    </p:spTree>
    <p:extLst>
      <p:ext uri="{BB962C8B-B14F-4D97-AF65-F5344CB8AC3E}">
        <p14:creationId xmlns:p14="http://schemas.microsoft.com/office/powerpoint/2010/main" val="54925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DBB33-AE23-4B25-9D54-65477CF84B1C}" type="datetimeFigureOut">
              <a:rPr lang="ru-RU" smtClean="0"/>
              <a:t>25.09.2023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CF85C-1432-4C70-8ECA-114D822F7172}" type="slidenum">
              <a:rPr lang="ru-RU" smtClean="0"/>
              <a:t>‹#›</a:t>
            </a:fld>
            <a:endParaRPr lang="ru-RU" dirty="0"/>
          </a:p>
        </p:txBody>
      </p:sp>
    </p:spTree>
    <p:extLst>
      <p:ext uri="{BB962C8B-B14F-4D97-AF65-F5344CB8AC3E}">
        <p14:creationId xmlns:p14="http://schemas.microsoft.com/office/powerpoint/2010/main" val="2191841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23423"/>
          <a:stretch/>
        </p:blipFill>
        <p:spPr>
          <a:xfrm>
            <a:off x="-20328" y="0"/>
            <a:ext cx="9163882" cy="6957392"/>
          </a:xfrm>
          <a:prstGeom prst="rect">
            <a:avLst/>
          </a:prstGeom>
        </p:spPr>
      </p:pic>
      <p:sp>
        <p:nvSpPr>
          <p:cNvPr id="5" name="TextBox 4"/>
          <p:cNvSpPr txBox="1"/>
          <p:nvPr/>
        </p:nvSpPr>
        <p:spPr>
          <a:xfrm>
            <a:off x="789346" y="225514"/>
            <a:ext cx="7768217" cy="707886"/>
          </a:xfrm>
          <a:prstGeom prst="rect">
            <a:avLst/>
          </a:prstGeom>
          <a:noFill/>
        </p:spPr>
        <p:txBody>
          <a:bodyPr wrap="none" rtlCol="0">
            <a:spAutoFit/>
          </a:bodyPr>
          <a:lstStyle/>
          <a:p>
            <a:pPr algn="ctr"/>
            <a:r>
              <a:rPr lang="ru-RU" sz="2000" b="1" dirty="0" smtClean="0">
                <a:solidFill>
                  <a:srgbClr val="036B6A"/>
                </a:solidFill>
                <a:latin typeface="Times New Roman" panose="02020603050405020304" pitchFamily="18" charset="0"/>
                <a:cs typeface="Times New Roman" panose="02020603050405020304" pitchFamily="18" charset="0"/>
              </a:rPr>
              <a:t>Фонд социальной защиты населения</a:t>
            </a:r>
            <a:br>
              <a:rPr lang="ru-RU" sz="2000" b="1" dirty="0" smtClean="0">
                <a:solidFill>
                  <a:srgbClr val="036B6A"/>
                </a:solidFill>
                <a:latin typeface="Times New Roman" panose="02020603050405020304" pitchFamily="18" charset="0"/>
                <a:cs typeface="Times New Roman" panose="02020603050405020304" pitchFamily="18" charset="0"/>
              </a:rPr>
            </a:br>
            <a:r>
              <a:rPr lang="ru-RU" sz="2000" b="1" dirty="0" smtClean="0">
                <a:solidFill>
                  <a:srgbClr val="036B6A"/>
                </a:solidFill>
                <a:latin typeface="Times New Roman" panose="02020603050405020304" pitchFamily="18" charset="0"/>
                <a:cs typeface="Times New Roman" panose="02020603050405020304" pitchFamily="18" charset="0"/>
              </a:rPr>
              <a:t>Министерства труда и социальной защиты Республики Беларусь</a:t>
            </a:r>
            <a:endParaRPr lang="ru-RU" sz="2000" b="1" dirty="0">
              <a:solidFill>
                <a:srgbClr val="036B6A"/>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75856" y="3000612"/>
            <a:ext cx="5430910" cy="584775"/>
          </a:xfrm>
          <a:prstGeom prst="rect">
            <a:avLst/>
          </a:prstGeom>
          <a:noFill/>
        </p:spPr>
        <p:txBody>
          <a:bodyPr wrap="none" rtlCol="0">
            <a:spAutoFit/>
          </a:bodyPr>
          <a:lstStyle/>
          <a:p>
            <a:pPr algn="ctr"/>
            <a:r>
              <a:rPr lang="ru-RU" sz="3200" b="1" dirty="0" smtClean="0">
                <a:solidFill>
                  <a:srgbClr val="9D253C"/>
                </a:solidFill>
                <a:effectLst>
                  <a:outerShdw blurRad="38100" dist="38100" dir="2700000" algn="tl">
                    <a:srgbClr val="000000">
                      <a:alpha val="43137"/>
                    </a:srgbClr>
                  </a:outerShdw>
                </a:effectLst>
                <a:latin typeface="Arial" pitchFamily="34" charset="0"/>
                <a:cs typeface="Arial" pitchFamily="34" charset="0"/>
              </a:rPr>
              <a:t>ЗАСЕДАНИЕ ПРАВЛЕНИЯ</a:t>
            </a:r>
            <a:endParaRPr lang="ru-RU" sz="3200" b="1" dirty="0">
              <a:solidFill>
                <a:srgbClr val="9D253C"/>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Заголовок 1"/>
          <p:cNvSpPr txBox="1">
            <a:spLocks/>
          </p:cNvSpPr>
          <p:nvPr/>
        </p:nvSpPr>
        <p:spPr>
          <a:xfrm>
            <a:off x="2882059" y="2147370"/>
            <a:ext cx="6261495" cy="4015280"/>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rmAutofit fontScale="55000" lnSpcReduction="20000"/>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000" dirty="0">
                <a:solidFill>
                  <a:srgbClr val="006666"/>
                </a:solidFill>
                <a:latin typeface="Times New Roman" panose="02020603050405020304" pitchFamily="18" charset="0"/>
                <a:cs typeface="Times New Roman" panose="02020603050405020304" pitchFamily="18" charset="0"/>
              </a:rPr>
              <a:t>Заполнение формы документов персонифицированного учета </a:t>
            </a:r>
            <a:endParaRPr lang="ru-RU" sz="6000" dirty="0" smtClean="0">
              <a:solidFill>
                <a:srgbClr val="006666"/>
              </a:solidFill>
              <a:latin typeface="Times New Roman" panose="02020603050405020304" pitchFamily="18" charset="0"/>
              <a:cs typeface="Times New Roman" panose="02020603050405020304" pitchFamily="18" charset="0"/>
            </a:endParaRPr>
          </a:p>
          <a:p>
            <a:r>
              <a:rPr lang="ru-RU" sz="6000" dirty="0" smtClean="0">
                <a:solidFill>
                  <a:srgbClr val="006666"/>
                </a:solidFill>
                <a:latin typeface="Times New Roman" panose="02020603050405020304" pitchFamily="18" charset="0"/>
                <a:cs typeface="Times New Roman" panose="02020603050405020304" pitchFamily="18" charset="0"/>
              </a:rPr>
              <a:t>ПУ-3  </a:t>
            </a:r>
            <a:r>
              <a:rPr lang="ru-RU" sz="6000" dirty="0">
                <a:solidFill>
                  <a:srgbClr val="006666"/>
                </a:solidFill>
                <a:latin typeface="Times New Roman" panose="02020603050405020304" pitchFamily="18" charset="0"/>
                <a:cs typeface="Times New Roman" panose="02020603050405020304" pitchFamily="18" charset="0"/>
              </a:rPr>
              <a:t>в рамках реализации норм постановления Совета Министров Республики Беларусь от 30.12.2022 № 945 «Об изменении постановлений Совета Министров Республики Беларусь»</a:t>
            </a:r>
            <a:endParaRPr lang="ru-RU" sz="60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59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7460"/>
          <a:stretch/>
        </p:blipFill>
        <p:spPr>
          <a:xfrm>
            <a:off x="-1" y="1240"/>
            <a:ext cx="9144001" cy="1068435"/>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403648" y="323364"/>
            <a:ext cx="5904656" cy="369332"/>
          </a:xfrm>
          <a:prstGeom prst="rect">
            <a:avLst/>
          </a:prstGeom>
          <a:noFill/>
        </p:spPr>
        <p:txBody>
          <a:bodyPr wrap="square" rtlCol="0">
            <a:spAutoFit/>
          </a:bodyPr>
          <a:lstStyle/>
          <a:p>
            <a:pPr algn="ctr"/>
            <a:r>
              <a:rPr lang="ru-RU" b="1" dirty="0" smtClean="0">
                <a:solidFill>
                  <a:srgbClr val="006666"/>
                </a:solidFill>
                <a:latin typeface="Arial" pitchFamily="34" charset="0"/>
                <a:cs typeface="Arial" pitchFamily="34" charset="0"/>
              </a:rPr>
              <a:t>Индивидуальные сведения по форме ПУ-3 </a:t>
            </a:r>
            <a:endParaRPr lang="ru-RU" b="1" dirty="0">
              <a:solidFill>
                <a:srgbClr val="006666"/>
              </a:solidFill>
              <a:latin typeface="Arial" pitchFamily="34" charset="0"/>
              <a:cs typeface="Arial" pitchFamily="34" charset="0"/>
            </a:endParaRPr>
          </a:p>
        </p:txBody>
      </p:sp>
      <p:sp>
        <p:nvSpPr>
          <p:cNvPr id="2" name="Прямоугольник 1"/>
          <p:cNvSpPr/>
          <p:nvPr/>
        </p:nvSpPr>
        <p:spPr>
          <a:xfrm>
            <a:off x="683568" y="1844824"/>
            <a:ext cx="7776864"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solidFill>
                <a:schemeClr val="tx1"/>
              </a:solidFill>
            </a:endParaRPr>
          </a:p>
        </p:txBody>
      </p:sp>
      <p:sp>
        <p:nvSpPr>
          <p:cNvPr id="3" name="Прямоугольник 2"/>
          <p:cNvSpPr/>
          <p:nvPr/>
        </p:nvSpPr>
        <p:spPr>
          <a:xfrm>
            <a:off x="0" y="980728"/>
            <a:ext cx="9036496" cy="5047536"/>
          </a:xfrm>
          <a:prstGeom prst="rect">
            <a:avLst/>
          </a:prstGeom>
        </p:spPr>
        <p:txBody>
          <a:bodyPr wrap="square">
            <a:spAutoFit/>
          </a:bodyPr>
          <a:lstStyle/>
          <a:p>
            <a:r>
              <a:rPr lang="ru-RU" sz="2300" dirty="0">
                <a:latin typeface="Times New Roman" panose="02020603050405020304" pitchFamily="18" charset="0"/>
                <a:cs typeface="Times New Roman" panose="02020603050405020304" pitchFamily="18" charset="0"/>
              </a:rPr>
              <a:t>В </a:t>
            </a:r>
            <a:r>
              <a:rPr lang="ru-RU" sz="2300" b="1" dirty="0">
                <a:latin typeface="Times New Roman" panose="02020603050405020304" pitchFamily="18" charset="0"/>
                <a:cs typeface="Times New Roman" panose="02020603050405020304" pitchFamily="18" charset="0"/>
              </a:rPr>
              <a:t>течение 5 рабочих дней</a:t>
            </a:r>
            <a:r>
              <a:rPr lang="ru-RU" sz="2300" dirty="0">
                <a:latin typeface="Times New Roman" panose="02020603050405020304" pitchFamily="18" charset="0"/>
                <a:cs typeface="Times New Roman" panose="02020603050405020304" pitchFamily="18" charset="0"/>
              </a:rPr>
              <a:t> необходимо подать форму ПУ-3 за </a:t>
            </a:r>
            <a:r>
              <a:rPr lang="ru-RU" sz="2300" b="1" dirty="0">
                <a:solidFill>
                  <a:srgbClr val="006666"/>
                </a:solidFill>
                <a:latin typeface="Times New Roman" panose="02020603050405020304" pitchFamily="18" charset="0"/>
                <a:cs typeface="Times New Roman" panose="02020603050405020304" pitchFamily="18" charset="0"/>
              </a:rPr>
              <a:t>18 календарных месяцев (547 календарных дней)</a:t>
            </a:r>
            <a:r>
              <a:rPr lang="ru-RU" sz="2300" b="1" dirty="0">
                <a:latin typeface="Times New Roman" panose="02020603050405020304" pitchFamily="18" charset="0"/>
                <a:cs typeface="Times New Roman" panose="02020603050405020304" pitchFamily="18" charset="0"/>
              </a:rPr>
              <a:t>,</a:t>
            </a:r>
            <a:r>
              <a:rPr lang="ru-RU" sz="2300" dirty="0">
                <a:latin typeface="Times New Roman" panose="02020603050405020304" pitchFamily="18" charset="0"/>
                <a:cs typeface="Times New Roman" panose="02020603050405020304" pitchFamily="18" charset="0"/>
              </a:rPr>
              <a:t> предшествующих кварталу, в котором возникло право на пособия по временной нетрудоспособности, по беременности и родам, </a:t>
            </a:r>
            <a:r>
              <a:rPr lang="ru-RU" sz="2300" b="1" dirty="0">
                <a:latin typeface="Times New Roman" panose="02020603050405020304" pitchFamily="18" charset="0"/>
                <a:cs typeface="Times New Roman" panose="02020603050405020304" pitchFamily="18" charset="0"/>
              </a:rPr>
              <a:t>если у застрахованного лица, представившего листок нетрудоспособности, </a:t>
            </a:r>
            <a:r>
              <a:rPr lang="ru-RU" sz="2300" b="1" u="sng" dirty="0">
                <a:latin typeface="Times New Roman" panose="02020603050405020304" pitchFamily="18" charset="0"/>
                <a:cs typeface="Times New Roman" panose="02020603050405020304" pitchFamily="18" charset="0"/>
              </a:rPr>
              <a:t>в периоде для расчета пособия имеются:</a:t>
            </a:r>
          </a:p>
          <a:p>
            <a:r>
              <a:rPr lang="ru-RU" sz="2300" dirty="0">
                <a:latin typeface="Times New Roman" panose="02020603050405020304" pitchFamily="18" charset="0"/>
                <a:cs typeface="Times New Roman" panose="02020603050405020304" pitchFamily="18" charset="0"/>
              </a:rPr>
              <a:t>- целодневные (</a:t>
            </a:r>
            <a:r>
              <a:rPr lang="ru-RU" sz="2300" dirty="0" err="1">
                <a:latin typeface="Times New Roman" panose="02020603050405020304" pitchFamily="18" charset="0"/>
                <a:cs typeface="Times New Roman" panose="02020603050405020304" pitchFamily="18" charset="0"/>
              </a:rPr>
              <a:t>целосменные</a:t>
            </a:r>
            <a:r>
              <a:rPr lang="ru-RU" sz="2300" dirty="0">
                <a:latin typeface="Times New Roman" panose="02020603050405020304" pitchFamily="18" charset="0"/>
                <a:cs typeface="Times New Roman" panose="02020603050405020304" pitchFamily="18" charset="0"/>
              </a:rPr>
              <a:t>) простои </a:t>
            </a:r>
            <a:r>
              <a:rPr lang="ru-RU" sz="2300" b="1" dirty="0">
                <a:latin typeface="Times New Roman" panose="02020603050405020304" pitchFamily="18" charset="0"/>
                <a:cs typeface="Times New Roman" panose="02020603050405020304" pitchFamily="18" charset="0"/>
              </a:rPr>
              <a:t>не по вине работника</a:t>
            </a:r>
            <a:r>
              <a:rPr lang="ru-RU" sz="2300" dirty="0">
                <a:latin typeface="Times New Roman" panose="02020603050405020304" pitchFamily="18" charset="0"/>
                <a:cs typeface="Times New Roman" panose="02020603050405020304" pitchFamily="18" charset="0"/>
              </a:rPr>
              <a:t>;</a:t>
            </a:r>
          </a:p>
          <a:p>
            <a:r>
              <a:rPr lang="ru-RU" sz="2300" dirty="0">
                <a:latin typeface="Times New Roman" panose="02020603050405020304" pitchFamily="18" charset="0"/>
                <a:cs typeface="Times New Roman" panose="02020603050405020304" pitchFamily="18" charset="0"/>
              </a:rPr>
              <a:t>- отпуск без сохранения или с частичным сохранением заработной платы, предоставляемый </a:t>
            </a:r>
            <a:r>
              <a:rPr lang="ru-RU" sz="2300" b="1" dirty="0">
                <a:latin typeface="Times New Roman" panose="02020603050405020304" pitchFamily="18" charset="0"/>
                <a:cs typeface="Times New Roman" panose="02020603050405020304" pitchFamily="18" charset="0"/>
              </a:rPr>
              <a:t>по инициативе нанимателя</a:t>
            </a:r>
            <a:r>
              <a:rPr lang="ru-RU" sz="2300" dirty="0">
                <a:latin typeface="Times New Roman" panose="02020603050405020304" pitchFamily="18" charset="0"/>
                <a:cs typeface="Times New Roman" panose="02020603050405020304" pitchFamily="18" charset="0"/>
              </a:rPr>
              <a:t>;</a:t>
            </a:r>
          </a:p>
          <a:p>
            <a:r>
              <a:rPr lang="ru-RU" sz="2300" dirty="0">
                <a:latin typeface="Times New Roman" panose="02020603050405020304" pitchFamily="18" charset="0"/>
                <a:cs typeface="Times New Roman" panose="02020603050405020304" pitchFamily="18" charset="0"/>
              </a:rPr>
              <a:t>- выплаты, в отношении которых по результатам проверок и иных контрольных мероприятий выявлены умышленные </a:t>
            </a:r>
            <a:r>
              <a:rPr lang="ru-RU" sz="2300" dirty="0" err="1">
                <a:latin typeface="Times New Roman" panose="02020603050405020304" pitchFamily="18" charset="0"/>
                <a:cs typeface="Times New Roman" panose="02020603050405020304" pitchFamily="18" charset="0"/>
              </a:rPr>
              <a:t>неначисление</a:t>
            </a:r>
            <a:r>
              <a:rPr lang="ru-RU" sz="2300" dirty="0">
                <a:latin typeface="Times New Roman" panose="02020603050405020304" pitchFamily="18" charset="0"/>
                <a:cs typeface="Times New Roman" panose="02020603050405020304" pitchFamily="18" charset="0"/>
              </a:rPr>
              <a:t> и неуплата обязательных страховых взносов в бюджет ФСЗН;</a:t>
            </a:r>
          </a:p>
          <a:p>
            <a:r>
              <a:rPr lang="ru-RU" sz="2300" dirty="0">
                <a:latin typeface="Times New Roman" panose="02020603050405020304" pitchFamily="18" charset="0"/>
                <a:cs typeface="Times New Roman" panose="02020603050405020304" pitchFamily="18" charset="0"/>
              </a:rPr>
              <a:t>- удержания из выплат, начисленных осужденному к исправительным работам, в размере, установленном приговором </a:t>
            </a:r>
            <a:r>
              <a:rPr lang="ru-RU" sz="2300" dirty="0" smtClean="0">
                <a:latin typeface="Times New Roman" panose="02020603050405020304" pitchFamily="18" charset="0"/>
                <a:cs typeface="Times New Roman" panose="02020603050405020304" pitchFamily="18" charset="0"/>
              </a:rPr>
              <a:t>суда</a:t>
            </a: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7460"/>
          <a:stretch/>
        </p:blipFill>
        <p:spPr>
          <a:xfrm>
            <a:off x="-1" y="1240"/>
            <a:ext cx="9144001" cy="1068435"/>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403648" y="323364"/>
            <a:ext cx="5904656" cy="369332"/>
          </a:xfrm>
          <a:prstGeom prst="rect">
            <a:avLst/>
          </a:prstGeom>
          <a:noFill/>
        </p:spPr>
        <p:txBody>
          <a:bodyPr wrap="square" rtlCol="0">
            <a:spAutoFit/>
          </a:bodyPr>
          <a:lstStyle/>
          <a:p>
            <a:pPr algn="ctr"/>
            <a:r>
              <a:rPr lang="ru-RU" b="1" dirty="0" smtClean="0">
                <a:solidFill>
                  <a:srgbClr val="006666"/>
                </a:solidFill>
                <a:latin typeface="Arial" pitchFamily="34" charset="0"/>
                <a:cs typeface="Arial" pitchFamily="34" charset="0"/>
              </a:rPr>
              <a:t>Индивидуальные сведения по форме ПУ-3 </a:t>
            </a:r>
            <a:endParaRPr lang="ru-RU" b="1" dirty="0">
              <a:solidFill>
                <a:srgbClr val="006666"/>
              </a:solidFill>
              <a:latin typeface="Arial" pitchFamily="34" charset="0"/>
              <a:cs typeface="Arial" pitchFamily="34" charset="0"/>
            </a:endParaRPr>
          </a:p>
        </p:txBody>
      </p:sp>
      <p:sp>
        <p:nvSpPr>
          <p:cNvPr id="2" name="Прямоугольник 1"/>
          <p:cNvSpPr/>
          <p:nvPr/>
        </p:nvSpPr>
        <p:spPr>
          <a:xfrm>
            <a:off x="683568" y="1844824"/>
            <a:ext cx="7776864"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rPr>
              <a:t>За 4 квартал 2023 года представляются в новом формате</a:t>
            </a:r>
            <a:endParaRPr lang="ru-RU" sz="4400" b="1" dirty="0">
              <a:solidFill>
                <a:schemeClr val="tx1"/>
              </a:solidFill>
            </a:endParaRPr>
          </a:p>
        </p:txBody>
      </p:sp>
    </p:spTree>
    <p:extLst>
      <p:ext uri="{BB962C8B-B14F-4D97-AF65-F5344CB8AC3E}">
        <p14:creationId xmlns:p14="http://schemas.microsoft.com/office/powerpoint/2010/main" val="59525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Овал 3"/>
          <p:cNvSpPr/>
          <p:nvPr/>
        </p:nvSpPr>
        <p:spPr>
          <a:xfrm>
            <a:off x="6444208" y="3484426"/>
            <a:ext cx="936104" cy="1368152"/>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 name="Овал 4"/>
          <p:cNvSpPr/>
          <p:nvPr/>
        </p:nvSpPr>
        <p:spPr>
          <a:xfrm>
            <a:off x="-136326" y="2348880"/>
            <a:ext cx="9046021" cy="504056"/>
          </a:xfrm>
          <a:prstGeom prst="ellipse">
            <a:avLst/>
          </a:prstGeom>
          <a:noFill/>
          <a:ln w="5080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6" name="Овал 5"/>
          <p:cNvSpPr/>
          <p:nvPr/>
        </p:nvSpPr>
        <p:spPr>
          <a:xfrm>
            <a:off x="3339455" y="2924944"/>
            <a:ext cx="2744713" cy="1800200"/>
          </a:xfrm>
          <a:prstGeom prst="ellipse">
            <a:avLst/>
          </a:prstGeom>
          <a:noFill/>
          <a:ln w="5080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385154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2598"/>
          <a:stretch/>
        </p:blipFill>
        <p:spPr>
          <a:xfrm>
            <a:off x="-1" y="1240"/>
            <a:ext cx="9144001" cy="162755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79513" y="190381"/>
            <a:ext cx="8856984" cy="461665"/>
          </a:xfrm>
          <a:prstGeom prst="rect">
            <a:avLst/>
          </a:prstGeom>
          <a:noFill/>
        </p:spPr>
        <p:txBody>
          <a:bodyPr wrap="square" rtlCol="0">
            <a:spAutoFit/>
          </a:bodyPr>
          <a:lstStyle/>
          <a:p>
            <a:pPr algn="ctr"/>
            <a:r>
              <a:rPr lang="ru-RU" sz="2400" b="1" dirty="0" smtClean="0">
                <a:solidFill>
                  <a:srgbClr val="006666"/>
                </a:solidFill>
                <a:latin typeface="Arial" pitchFamily="34" charset="0"/>
                <a:cs typeface="Arial" pitchFamily="34" charset="0"/>
              </a:rPr>
              <a:t>С 1 января 2024 года форма ПУ-3 в новом формате</a:t>
            </a:r>
            <a:endParaRPr lang="ru-RU" sz="2400" b="1" dirty="0">
              <a:solidFill>
                <a:srgbClr val="006666"/>
              </a:solidFill>
              <a:latin typeface="Arial" pitchFamily="34" charset="0"/>
              <a:cs typeface="Arial" pitchFamily="34" charset="0"/>
            </a:endParaRPr>
          </a:p>
        </p:txBody>
      </p:sp>
      <p:sp>
        <p:nvSpPr>
          <p:cNvPr id="15" name="Text Box 10"/>
          <p:cNvSpPr txBox="1">
            <a:spLocks noChangeArrowheads="1"/>
          </p:cNvSpPr>
          <p:nvPr/>
        </p:nvSpPr>
        <p:spPr bwMode="gray">
          <a:xfrm>
            <a:off x="886602" y="5044373"/>
            <a:ext cx="7781939" cy="3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32" name="Text Box 10"/>
          <p:cNvSpPr txBox="1">
            <a:spLocks noChangeArrowheads="1"/>
          </p:cNvSpPr>
          <p:nvPr/>
        </p:nvSpPr>
        <p:spPr bwMode="gray">
          <a:xfrm>
            <a:off x="1017152" y="4972003"/>
            <a:ext cx="7781939" cy="3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95474174"/>
              </p:ext>
            </p:extLst>
          </p:nvPr>
        </p:nvGraphicFramePr>
        <p:xfrm>
          <a:off x="107504" y="2761461"/>
          <a:ext cx="9001002" cy="3379669"/>
        </p:xfrm>
        <a:graphic>
          <a:graphicData uri="http://schemas.openxmlformats.org/drawingml/2006/table">
            <a:tbl>
              <a:tblPr firstRow="1" firstCol="1" bandRow="1">
                <a:tableStyleId>{5C22544A-7EE6-4342-B048-85BDC9FD1C3A}</a:tableStyleId>
              </a:tblPr>
              <a:tblGrid>
                <a:gridCol w="1175684"/>
                <a:gridCol w="1019684"/>
                <a:gridCol w="1117001"/>
                <a:gridCol w="1444259"/>
                <a:gridCol w="1244041"/>
                <a:gridCol w="1244041"/>
                <a:gridCol w="1024504"/>
                <a:gridCol w="731788"/>
              </a:tblGrid>
              <a:tr h="402580">
                <a:tc rowSpan="2">
                  <a:txBody>
                    <a:bodyPr/>
                    <a:lstStyle/>
                    <a:p>
                      <a:pPr algn="ctr">
                        <a:lnSpc>
                          <a:spcPts val="900"/>
                        </a:lnSpc>
                        <a:spcAft>
                          <a:spcPts val="0"/>
                        </a:spcAft>
                      </a:pPr>
                      <a:r>
                        <a:rPr lang="ru-RU" sz="1400" b="0" i="1" dirty="0">
                          <a:solidFill>
                            <a:srgbClr val="008080"/>
                          </a:solidFill>
                          <a:effectLst/>
                          <a:latin typeface="Times New Roman" panose="02020603050405020304" pitchFamily="18" charset="0"/>
                          <a:cs typeface="Times New Roman" panose="02020603050405020304" pitchFamily="18" charset="0"/>
                        </a:rPr>
                        <a:t>выплат (дохода), на которые </a:t>
                      </a:r>
                      <a:r>
                        <a:rPr lang="ru-RU" sz="1400" b="0" i="1" dirty="0" smtClean="0">
                          <a:solidFill>
                            <a:srgbClr val="008080"/>
                          </a:solidFill>
                          <a:effectLst/>
                          <a:latin typeface="Times New Roman" panose="02020603050405020304" pitchFamily="18" charset="0"/>
                          <a:cs typeface="Times New Roman" panose="02020603050405020304" pitchFamily="18" charset="0"/>
                        </a:rPr>
                        <a:t>начисляются </a:t>
                      </a:r>
                      <a:r>
                        <a:rPr lang="ru-RU" sz="1400" b="0" i="1" dirty="0">
                          <a:solidFill>
                            <a:srgbClr val="008080"/>
                          </a:solidFill>
                          <a:effectLst/>
                          <a:latin typeface="Times New Roman" panose="02020603050405020304" pitchFamily="18" charset="0"/>
                          <a:cs typeface="Times New Roman" panose="02020603050405020304" pitchFamily="18" charset="0"/>
                        </a:rPr>
                        <a:t>обязательные страховые взносы</a:t>
                      </a:r>
                      <a:endParaRPr lang="ru-RU" sz="1400" b="0" i="1" dirty="0">
                        <a:solidFill>
                          <a:srgbClr val="008080"/>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выплат, в отношении которых по результатам проверок и иных </a:t>
                      </a:r>
                      <a:r>
                        <a:rPr lang="ru-RU" sz="1300" b="0" dirty="0">
                          <a:solidFill>
                            <a:schemeClr val="tx1"/>
                          </a:solidFill>
                          <a:effectLst/>
                          <a:latin typeface="Times New Roman" panose="02020603050405020304" pitchFamily="18" charset="0"/>
                          <a:cs typeface="Times New Roman" panose="02020603050405020304" pitchFamily="18" charset="0"/>
                        </a:rPr>
                        <a:t>контрольных мероприятий </a:t>
                      </a:r>
                      <a:r>
                        <a:rPr lang="ru-RU" sz="1400" b="0" dirty="0" smtClean="0">
                          <a:solidFill>
                            <a:srgbClr val="FF0000"/>
                          </a:solidFill>
                          <a:effectLst/>
                          <a:latin typeface="Times New Roman" panose="02020603050405020304" pitchFamily="18" charset="0"/>
                          <a:cs typeface="Times New Roman" panose="02020603050405020304" pitchFamily="18" charset="0"/>
                        </a:rPr>
                        <a:t>выявлены умышлен-</a:t>
                      </a:r>
                    </a:p>
                    <a:p>
                      <a:pPr algn="ctr">
                        <a:lnSpc>
                          <a:spcPts val="900"/>
                        </a:lnSpc>
                        <a:spcAft>
                          <a:spcPts val="0"/>
                        </a:spcAft>
                      </a:pPr>
                      <a:r>
                        <a:rPr lang="ru-RU" sz="1400" b="0" dirty="0" err="1" smtClean="0">
                          <a:solidFill>
                            <a:srgbClr val="FF0000"/>
                          </a:solidFill>
                          <a:effectLst/>
                          <a:latin typeface="Times New Roman" panose="02020603050405020304" pitchFamily="18" charset="0"/>
                          <a:cs typeface="Times New Roman" panose="02020603050405020304" pitchFamily="18" charset="0"/>
                        </a:rPr>
                        <a:t>ные</a:t>
                      </a:r>
                      <a:r>
                        <a:rPr lang="ru-RU" sz="1400" b="0" dirty="0" smtClean="0">
                          <a:solidFill>
                            <a:srgbClr val="FF0000"/>
                          </a:solidFill>
                          <a:effectLst/>
                          <a:latin typeface="Times New Roman" panose="02020603050405020304" pitchFamily="18" charset="0"/>
                          <a:cs typeface="Times New Roman" panose="02020603050405020304" pitchFamily="18" charset="0"/>
                        </a:rPr>
                        <a:t> </a:t>
                      </a:r>
                      <a:r>
                        <a:rPr lang="ru-RU" sz="1400" b="0" dirty="0" err="1" smtClean="0">
                          <a:solidFill>
                            <a:srgbClr val="FF0000"/>
                          </a:solidFill>
                          <a:effectLst/>
                          <a:latin typeface="Times New Roman" panose="02020603050405020304" pitchFamily="18" charset="0"/>
                          <a:cs typeface="Times New Roman" panose="02020603050405020304" pitchFamily="18" charset="0"/>
                        </a:rPr>
                        <a:t>неначис</a:t>
                      </a:r>
                      <a:endParaRPr lang="ru-RU" sz="1400" b="0" dirty="0" smtClean="0">
                        <a:solidFill>
                          <a:srgbClr val="FF0000"/>
                        </a:solidFill>
                        <a:effectLst/>
                        <a:latin typeface="Times New Roman" panose="02020603050405020304" pitchFamily="18" charset="0"/>
                        <a:cs typeface="Times New Roman" panose="02020603050405020304" pitchFamily="18" charset="0"/>
                      </a:endParaRPr>
                    </a:p>
                    <a:p>
                      <a:pPr algn="ctr">
                        <a:lnSpc>
                          <a:spcPts val="900"/>
                        </a:lnSpc>
                        <a:spcAft>
                          <a:spcPts val="0"/>
                        </a:spcAft>
                      </a:pPr>
                      <a:r>
                        <a:rPr lang="ru-RU" sz="1400" b="0" dirty="0" err="1" smtClean="0">
                          <a:solidFill>
                            <a:srgbClr val="FF0000"/>
                          </a:solidFill>
                          <a:effectLst/>
                          <a:latin typeface="Times New Roman" panose="02020603050405020304" pitchFamily="18" charset="0"/>
                          <a:cs typeface="Times New Roman" panose="02020603050405020304" pitchFamily="18" charset="0"/>
                        </a:rPr>
                        <a:t>ление</a:t>
                      </a:r>
                      <a:r>
                        <a:rPr lang="ru-RU" sz="1400" b="0" dirty="0" smtClean="0">
                          <a:solidFill>
                            <a:srgbClr val="FF0000"/>
                          </a:solidFill>
                          <a:effectLst/>
                          <a:latin typeface="Times New Roman" panose="02020603050405020304" pitchFamily="18" charset="0"/>
                          <a:cs typeface="Times New Roman" panose="02020603050405020304" pitchFamily="18" charset="0"/>
                        </a:rPr>
                        <a:t> </a:t>
                      </a:r>
                      <a:r>
                        <a:rPr lang="ru-RU" sz="1400" b="0" dirty="0">
                          <a:solidFill>
                            <a:srgbClr val="FF0000"/>
                          </a:solidFill>
                          <a:effectLst/>
                          <a:latin typeface="Times New Roman" panose="02020603050405020304" pitchFamily="18" charset="0"/>
                          <a:cs typeface="Times New Roman" panose="02020603050405020304" pitchFamily="18" charset="0"/>
                        </a:rPr>
                        <a:t>и неуплата </a:t>
                      </a:r>
                      <a:r>
                        <a:rPr lang="ru-RU" sz="1400" b="0" dirty="0" err="1" smtClean="0">
                          <a:solidFill>
                            <a:schemeClr val="tx1"/>
                          </a:solidFill>
                          <a:effectLst/>
                          <a:latin typeface="Times New Roman" panose="02020603050405020304" pitchFamily="18" charset="0"/>
                          <a:cs typeface="Times New Roman" panose="02020603050405020304" pitchFamily="18" charset="0"/>
                        </a:rPr>
                        <a:t>обязатель</a:t>
                      </a:r>
                      <a:endParaRPr lang="ru-RU" sz="1400" b="0" dirty="0" smtClean="0">
                        <a:solidFill>
                          <a:schemeClr val="tx1"/>
                        </a:solidFill>
                        <a:effectLst/>
                        <a:latin typeface="Times New Roman" panose="02020603050405020304" pitchFamily="18" charset="0"/>
                        <a:cs typeface="Times New Roman" panose="02020603050405020304" pitchFamily="18" charset="0"/>
                      </a:endParaRPr>
                    </a:p>
                    <a:p>
                      <a:pPr algn="ctr">
                        <a:lnSpc>
                          <a:spcPts val="900"/>
                        </a:lnSpc>
                        <a:spcAft>
                          <a:spcPts val="0"/>
                        </a:spcAft>
                      </a:pPr>
                      <a:r>
                        <a:rPr lang="ru-RU" sz="1400" b="0" dirty="0" err="1" smtClean="0">
                          <a:solidFill>
                            <a:schemeClr val="tx1"/>
                          </a:solidFill>
                          <a:effectLst/>
                          <a:latin typeface="Times New Roman" panose="02020603050405020304" pitchFamily="18" charset="0"/>
                          <a:cs typeface="Times New Roman" panose="02020603050405020304" pitchFamily="18" charset="0"/>
                        </a:rPr>
                        <a:t>ных</a:t>
                      </a:r>
                      <a:r>
                        <a:rPr lang="ru-RU" sz="1400" b="0" dirty="0" smtClean="0">
                          <a:solidFill>
                            <a:schemeClr val="tx1"/>
                          </a:solidFill>
                          <a:effectLst/>
                          <a:latin typeface="Times New Roman" panose="02020603050405020304" pitchFamily="18" charset="0"/>
                          <a:cs typeface="Times New Roman" panose="02020603050405020304" pitchFamily="18" charset="0"/>
                        </a:rPr>
                        <a:t> </a:t>
                      </a:r>
                      <a:r>
                        <a:rPr lang="ru-RU" sz="1400" b="0" dirty="0">
                          <a:solidFill>
                            <a:schemeClr val="tx1"/>
                          </a:solidFill>
                          <a:effectLst/>
                          <a:latin typeface="Times New Roman" panose="02020603050405020304" pitchFamily="18" charset="0"/>
                          <a:cs typeface="Times New Roman" panose="02020603050405020304" pitchFamily="18" charset="0"/>
                        </a:rPr>
                        <a:t>страховых взносов в бюджет фонда</a:t>
                      </a:r>
                      <a:endParaRPr lang="ru-RU" sz="1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выплат, начисленных при целодневных </a:t>
                      </a:r>
                      <a:r>
                        <a:rPr lang="ru-RU" sz="1200" b="0" dirty="0">
                          <a:solidFill>
                            <a:schemeClr val="tx1"/>
                          </a:solidFill>
                          <a:effectLst/>
                          <a:latin typeface="Times New Roman" panose="02020603050405020304" pitchFamily="18" charset="0"/>
                          <a:cs typeface="Times New Roman" panose="02020603050405020304" pitchFamily="18" charset="0"/>
                        </a:rPr>
                        <a:t>(</a:t>
                      </a:r>
                      <a:r>
                        <a:rPr lang="ru-RU" sz="1200" b="0" dirty="0" err="1" smtClean="0">
                          <a:solidFill>
                            <a:schemeClr val="tx1"/>
                          </a:solidFill>
                          <a:effectLst/>
                          <a:latin typeface="Times New Roman" panose="02020603050405020304" pitchFamily="18" charset="0"/>
                          <a:cs typeface="Times New Roman" panose="02020603050405020304" pitchFamily="18" charset="0"/>
                        </a:rPr>
                        <a:t>целосменных</a:t>
                      </a:r>
                      <a:r>
                        <a:rPr lang="ru-RU" sz="1200" b="0" dirty="0" smtClean="0">
                          <a:solidFill>
                            <a:schemeClr val="tx1"/>
                          </a:solidFill>
                          <a:effectLst/>
                          <a:latin typeface="Times New Roman" panose="02020603050405020304" pitchFamily="18" charset="0"/>
                          <a:cs typeface="Times New Roman" panose="02020603050405020304" pitchFamily="18" charset="0"/>
                        </a:rPr>
                        <a:t>) </a:t>
                      </a:r>
                    </a:p>
                    <a:p>
                      <a:pPr marL="0" indent="0" algn="ctr">
                        <a:lnSpc>
                          <a:spcPts val="900"/>
                        </a:lnSpc>
                        <a:spcAft>
                          <a:spcPts val="0"/>
                        </a:spcAft>
                      </a:pPr>
                      <a:endParaRPr lang="ru-RU" sz="1400" b="0" dirty="0" smtClean="0">
                        <a:solidFill>
                          <a:schemeClr val="tx1"/>
                        </a:solidFill>
                        <a:effectLst/>
                        <a:latin typeface="Times New Roman" panose="02020603050405020304" pitchFamily="18" charset="0"/>
                        <a:cs typeface="Times New Roman" panose="02020603050405020304" pitchFamily="18" charset="0"/>
                      </a:endParaRPr>
                    </a:p>
                    <a:p>
                      <a:pPr marL="0" indent="0" algn="ctr">
                        <a:lnSpc>
                          <a:spcPts val="9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простоях </a:t>
                      </a:r>
                    </a:p>
                    <a:p>
                      <a:pPr marL="0" indent="0" algn="ctr">
                        <a:lnSpc>
                          <a:spcPts val="900"/>
                        </a:lnSpc>
                        <a:spcAft>
                          <a:spcPts val="0"/>
                        </a:spcAft>
                      </a:pPr>
                      <a:r>
                        <a:rPr lang="ru-RU" sz="1400" b="0" dirty="0" smtClean="0">
                          <a:solidFill>
                            <a:srgbClr val="FF0000"/>
                          </a:solidFill>
                          <a:effectLst/>
                          <a:latin typeface="Times New Roman" panose="02020603050405020304" pitchFamily="18" charset="0"/>
                          <a:cs typeface="Times New Roman" panose="02020603050405020304" pitchFamily="18" charset="0"/>
                        </a:rPr>
                        <a:t>не </a:t>
                      </a:r>
                      <a:r>
                        <a:rPr lang="ru-RU" sz="1400" b="0" dirty="0">
                          <a:solidFill>
                            <a:srgbClr val="FF0000"/>
                          </a:solidFill>
                          <a:effectLst/>
                          <a:latin typeface="Times New Roman" panose="02020603050405020304" pitchFamily="18" charset="0"/>
                          <a:cs typeface="Times New Roman" panose="02020603050405020304" pitchFamily="18" charset="0"/>
                        </a:rPr>
                        <a:t>по вине работника</a:t>
                      </a:r>
                      <a:endParaRPr lang="ru-RU" sz="1400" b="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выплат, начисленных за дни отпуска с частичным сохранением заработной платы, </a:t>
                      </a:r>
                      <a:r>
                        <a:rPr lang="ru-RU" sz="1400" b="0" dirty="0" smtClean="0">
                          <a:solidFill>
                            <a:schemeClr val="tx1"/>
                          </a:solidFill>
                          <a:effectLst/>
                          <a:latin typeface="Times New Roman" panose="02020603050405020304" pitchFamily="18" charset="0"/>
                          <a:cs typeface="Times New Roman" panose="02020603050405020304" pitchFamily="18" charset="0"/>
                        </a:rPr>
                        <a:t>предоставляемых </a:t>
                      </a:r>
                      <a:r>
                        <a:rPr lang="ru-RU" sz="1400" b="0" dirty="0">
                          <a:solidFill>
                            <a:srgbClr val="FF0000"/>
                          </a:solidFill>
                          <a:effectLst/>
                          <a:latin typeface="Times New Roman" panose="02020603050405020304" pitchFamily="18" charset="0"/>
                          <a:cs typeface="Times New Roman" panose="02020603050405020304" pitchFamily="18" charset="0"/>
                        </a:rPr>
                        <a:t>по инициативе нанимателя</a:t>
                      </a:r>
                    </a:p>
                    <a:p>
                      <a:pPr indent="450215"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lnSpc>
                          <a:spcPts val="9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удержаний из выплат, начисленных осужденному </a:t>
                      </a:r>
                      <a:endParaRPr lang="ru-RU" sz="1400" b="0" dirty="0" smtClean="0">
                        <a:solidFill>
                          <a:srgbClr val="FF0000"/>
                        </a:solidFill>
                        <a:effectLst/>
                        <a:latin typeface="Times New Roman" panose="02020603050405020304" pitchFamily="18" charset="0"/>
                        <a:cs typeface="Times New Roman" panose="02020603050405020304" pitchFamily="18" charset="0"/>
                      </a:endParaRPr>
                    </a:p>
                    <a:p>
                      <a:pPr marL="0" indent="0" algn="ctr">
                        <a:lnSpc>
                          <a:spcPts val="9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к исправитель</a:t>
                      </a:r>
                    </a:p>
                    <a:p>
                      <a:pPr marL="0" indent="0" algn="ctr">
                        <a:lnSpc>
                          <a:spcPts val="900"/>
                        </a:lnSpc>
                        <a:spcAft>
                          <a:spcPts val="0"/>
                        </a:spcAft>
                      </a:pPr>
                      <a:r>
                        <a:rPr lang="ru-RU" sz="1400" b="0" dirty="0" err="1" smtClean="0">
                          <a:solidFill>
                            <a:schemeClr val="tx1"/>
                          </a:solidFill>
                          <a:effectLst/>
                          <a:latin typeface="Times New Roman" panose="02020603050405020304" pitchFamily="18" charset="0"/>
                          <a:cs typeface="Times New Roman" panose="02020603050405020304" pitchFamily="18" charset="0"/>
                        </a:rPr>
                        <a:t>ным</a:t>
                      </a:r>
                      <a:r>
                        <a:rPr lang="ru-RU" sz="1400" b="0" dirty="0" smtClean="0">
                          <a:solidFill>
                            <a:schemeClr val="tx1"/>
                          </a:solidFill>
                          <a:effectLst/>
                          <a:latin typeface="Times New Roman" panose="02020603050405020304" pitchFamily="18" charset="0"/>
                          <a:cs typeface="Times New Roman" panose="02020603050405020304" pitchFamily="18" charset="0"/>
                        </a:rPr>
                        <a:t> </a:t>
                      </a:r>
                    </a:p>
                    <a:p>
                      <a:pPr marL="0" indent="0" algn="ctr">
                        <a:lnSpc>
                          <a:spcPts val="9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работам</a:t>
                      </a:r>
                      <a:r>
                        <a:rPr lang="ru-RU" sz="1400" b="0" dirty="0">
                          <a:solidFill>
                            <a:schemeClr val="tx1"/>
                          </a:solidFill>
                          <a:effectLst/>
                          <a:latin typeface="Times New Roman" panose="02020603050405020304" pitchFamily="18" charset="0"/>
                          <a:cs typeface="Times New Roman" panose="02020603050405020304" pitchFamily="18" charset="0"/>
                        </a:rPr>
                        <a:t>, в размере, установленном приговором суда</a:t>
                      </a:r>
                    </a:p>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ts val="900"/>
                        </a:lnSpc>
                        <a:spcAft>
                          <a:spcPts val="0"/>
                        </a:spcAft>
                      </a:pPr>
                      <a:r>
                        <a:rPr lang="ru-RU" sz="1400" b="0">
                          <a:solidFill>
                            <a:schemeClr val="tx1"/>
                          </a:solidFill>
                          <a:effectLst/>
                          <a:latin typeface="Times New Roman" panose="02020603050405020304" pitchFamily="18" charset="0"/>
                          <a:cs typeface="Times New Roman" panose="02020603050405020304" pitchFamily="18" charset="0"/>
                        </a:rPr>
                        <a:t>выплат за счет средств государственного социального страхования</a:t>
                      </a:r>
                      <a:endParaRPr lang="ru-RU" sz="1400" b="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r>
              <a:tr h="292925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ts val="900"/>
                        </a:lnSpc>
                        <a:spcAft>
                          <a:spcPts val="0"/>
                        </a:spcAft>
                      </a:pPr>
                      <a:r>
                        <a:rPr lang="ru-RU" sz="1400" b="0" i="1" dirty="0">
                          <a:solidFill>
                            <a:srgbClr val="008080"/>
                          </a:solidFill>
                          <a:effectLst/>
                          <a:latin typeface="Times New Roman" panose="02020603050405020304" pitchFamily="18" charset="0"/>
                          <a:cs typeface="Times New Roman" panose="02020603050405020304" pitchFamily="18" charset="0"/>
                        </a:rPr>
                        <a:t>пособий</a:t>
                      </a:r>
                    </a:p>
                    <a:p>
                      <a:pPr algn="ctr">
                        <a:lnSpc>
                          <a:spcPts val="900"/>
                        </a:lnSpc>
                        <a:spcAft>
                          <a:spcPts val="0"/>
                        </a:spcAft>
                      </a:pPr>
                      <a:r>
                        <a:rPr lang="ru-RU" sz="1400" b="0" i="1" dirty="0">
                          <a:solidFill>
                            <a:srgbClr val="008080"/>
                          </a:solidFill>
                          <a:effectLst/>
                          <a:latin typeface="Times New Roman" panose="02020603050405020304" pitchFamily="18" charset="0"/>
                          <a:cs typeface="Times New Roman" panose="02020603050405020304" pitchFamily="18" charset="0"/>
                        </a:rPr>
                        <a:t>по </a:t>
                      </a:r>
                      <a:r>
                        <a:rPr lang="ru-RU" sz="1400" b="0" i="1" dirty="0" smtClean="0">
                          <a:solidFill>
                            <a:srgbClr val="008080"/>
                          </a:solidFill>
                          <a:effectLst/>
                          <a:latin typeface="Times New Roman" panose="02020603050405020304" pitchFamily="18" charset="0"/>
                          <a:cs typeface="Times New Roman" panose="02020603050405020304" pitchFamily="18" charset="0"/>
                        </a:rPr>
                        <a:t>временной </a:t>
                      </a:r>
                      <a:r>
                        <a:rPr lang="ru-RU" sz="1400" b="0" i="1" dirty="0" err="1" smtClean="0">
                          <a:solidFill>
                            <a:srgbClr val="008080"/>
                          </a:solidFill>
                          <a:effectLst/>
                          <a:latin typeface="Times New Roman" panose="02020603050405020304" pitchFamily="18" charset="0"/>
                          <a:cs typeface="Times New Roman" panose="02020603050405020304" pitchFamily="18" charset="0"/>
                        </a:rPr>
                        <a:t>нетрудо</a:t>
                      </a:r>
                      <a:r>
                        <a:rPr lang="ru-RU" sz="1400" b="0" i="1" dirty="0" smtClean="0">
                          <a:solidFill>
                            <a:srgbClr val="008080"/>
                          </a:solidFill>
                          <a:effectLst/>
                          <a:latin typeface="Times New Roman" panose="02020603050405020304" pitchFamily="18" charset="0"/>
                          <a:cs typeface="Times New Roman" panose="02020603050405020304" pitchFamily="18" charset="0"/>
                        </a:rPr>
                        <a:t>-способности</a:t>
                      </a:r>
                      <a:endParaRPr lang="ru-RU" sz="1400" b="0" i="1" dirty="0">
                        <a:solidFill>
                          <a:srgbClr val="008080"/>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пособий</a:t>
                      </a:r>
                    </a:p>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по </a:t>
                      </a:r>
                      <a:r>
                        <a:rPr lang="ru-RU" sz="1400" b="0" dirty="0" smtClean="0">
                          <a:solidFill>
                            <a:schemeClr val="tx1"/>
                          </a:solidFill>
                          <a:effectLst/>
                          <a:latin typeface="Times New Roman" panose="02020603050405020304" pitchFamily="18" charset="0"/>
                          <a:cs typeface="Times New Roman" panose="02020603050405020304" pitchFamily="18" charset="0"/>
                        </a:rPr>
                        <a:t>беременности </a:t>
                      </a:r>
                      <a:r>
                        <a:rPr lang="ru-RU" sz="1400" b="0" dirty="0">
                          <a:solidFill>
                            <a:schemeClr val="tx1"/>
                          </a:solidFill>
                          <a:effectLst/>
                          <a:latin typeface="Times New Roman" panose="02020603050405020304" pitchFamily="18" charset="0"/>
                          <a:cs typeface="Times New Roman" panose="02020603050405020304" pitchFamily="18" charset="0"/>
                        </a:rPr>
                        <a:t>и родам</a:t>
                      </a:r>
                      <a:endParaRPr lang="ru-RU" sz="1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оплаты </a:t>
                      </a:r>
                      <a:r>
                        <a:rPr lang="ru-RU" sz="1400" b="0" dirty="0" err="1" smtClean="0">
                          <a:solidFill>
                            <a:schemeClr val="tx1"/>
                          </a:solidFill>
                          <a:effectLst/>
                          <a:latin typeface="Times New Roman" panose="02020603050405020304" pitchFamily="18" charset="0"/>
                          <a:cs typeface="Times New Roman" panose="02020603050405020304" pitchFamily="18" charset="0"/>
                        </a:rPr>
                        <a:t>допол</a:t>
                      </a:r>
                      <a:endParaRPr lang="ru-RU" sz="1400" b="0" dirty="0" smtClean="0">
                        <a:solidFill>
                          <a:schemeClr val="tx1"/>
                        </a:solidFill>
                        <a:effectLst/>
                        <a:latin typeface="Times New Roman" panose="02020603050405020304" pitchFamily="18" charset="0"/>
                        <a:cs typeface="Times New Roman" panose="02020603050405020304" pitchFamily="18" charset="0"/>
                      </a:endParaRPr>
                    </a:p>
                    <a:p>
                      <a:pPr algn="ctr">
                        <a:lnSpc>
                          <a:spcPts val="900"/>
                        </a:lnSpc>
                        <a:spcAft>
                          <a:spcPts val="0"/>
                        </a:spcAft>
                      </a:pPr>
                      <a:r>
                        <a:rPr lang="ru-RU" sz="1400" b="0" dirty="0" err="1" smtClean="0">
                          <a:solidFill>
                            <a:schemeClr val="tx1"/>
                          </a:solidFill>
                          <a:effectLst/>
                          <a:latin typeface="Times New Roman" panose="02020603050405020304" pitchFamily="18" charset="0"/>
                          <a:cs typeface="Times New Roman" panose="02020603050405020304" pitchFamily="18" charset="0"/>
                        </a:rPr>
                        <a:t>нительного</a:t>
                      </a:r>
                      <a:r>
                        <a:rPr lang="ru-RU" sz="1400" b="0" dirty="0" smtClean="0">
                          <a:solidFill>
                            <a:schemeClr val="tx1"/>
                          </a:solidFill>
                          <a:effectLst/>
                          <a:latin typeface="Times New Roman" panose="02020603050405020304" pitchFamily="18" charset="0"/>
                          <a:cs typeface="Times New Roman" panose="02020603050405020304" pitchFamily="18" charset="0"/>
                        </a:rPr>
                        <a:t> </a:t>
                      </a:r>
                      <a:r>
                        <a:rPr lang="ru-RU" sz="1400" b="0" dirty="0">
                          <a:solidFill>
                            <a:schemeClr val="tx1"/>
                          </a:solidFill>
                          <a:effectLst/>
                          <a:latin typeface="Times New Roman" panose="02020603050405020304" pitchFamily="18" charset="0"/>
                          <a:cs typeface="Times New Roman" panose="02020603050405020304" pitchFamily="18" charset="0"/>
                        </a:rPr>
                        <a:t>свободного </a:t>
                      </a:r>
                      <a:endParaRPr lang="ru-RU" sz="1400" b="0" dirty="0" smtClean="0">
                        <a:solidFill>
                          <a:schemeClr val="tx1"/>
                        </a:solidFill>
                        <a:effectLst/>
                        <a:latin typeface="Times New Roman" panose="02020603050405020304" pitchFamily="18" charset="0"/>
                        <a:cs typeface="Times New Roman" panose="02020603050405020304" pitchFamily="18" charset="0"/>
                      </a:endParaRPr>
                    </a:p>
                    <a:p>
                      <a:pPr algn="ctr">
                        <a:lnSpc>
                          <a:spcPts val="9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от </a:t>
                      </a:r>
                      <a:r>
                        <a:rPr lang="ru-RU" sz="1400" b="0" dirty="0">
                          <a:solidFill>
                            <a:schemeClr val="tx1"/>
                          </a:solidFill>
                          <a:effectLst/>
                          <a:latin typeface="Times New Roman" panose="02020603050405020304" pitchFamily="18" charset="0"/>
                          <a:cs typeface="Times New Roman" panose="02020603050405020304" pitchFamily="18" charset="0"/>
                        </a:rPr>
                        <a:t>работы </a:t>
                      </a:r>
                      <a:r>
                        <a:rPr lang="ru-RU" sz="1400" b="0" dirty="0" smtClean="0">
                          <a:solidFill>
                            <a:schemeClr val="tx1"/>
                          </a:solidFill>
                          <a:effectLst/>
                          <a:latin typeface="Times New Roman" panose="02020603050405020304" pitchFamily="18" charset="0"/>
                          <a:cs typeface="Times New Roman" panose="02020603050405020304" pitchFamily="18" charset="0"/>
                        </a:rPr>
                        <a:t>дня</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lnSpc>
                          <a:spcPts val="9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52572160"/>
              </p:ext>
            </p:extLst>
          </p:nvPr>
        </p:nvGraphicFramePr>
        <p:xfrm>
          <a:off x="193230" y="1484784"/>
          <a:ext cx="8050086" cy="835740"/>
        </p:xfrm>
        <a:graphic>
          <a:graphicData uri="http://schemas.openxmlformats.org/drawingml/2006/table">
            <a:tbl>
              <a:tblPr firstRow="1" firstCol="1" bandRow="1">
                <a:tableStyleId>{5C22544A-7EE6-4342-B048-85BDC9FD1C3A}</a:tableStyleId>
              </a:tblPr>
              <a:tblGrid>
                <a:gridCol w="2466754"/>
                <a:gridCol w="3310552"/>
                <a:gridCol w="2272780"/>
              </a:tblGrid>
              <a:tr h="202380">
                <a:tc gridSpan="3">
                  <a:txBody>
                    <a:bodyPr/>
                    <a:lstStyle/>
                    <a:p>
                      <a:pPr algn="ctr">
                        <a:lnSpc>
                          <a:spcPts val="900"/>
                        </a:lnSpc>
                        <a:spcAft>
                          <a:spcPts val="0"/>
                        </a:spcAft>
                      </a:pPr>
                      <a:r>
                        <a:rPr lang="ru-RU" sz="1200" b="0" dirty="0">
                          <a:solidFill>
                            <a:schemeClr val="tx1"/>
                          </a:solidFill>
                          <a:effectLst/>
                        </a:rPr>
                        <a:t>Размер обязательных страховых взносов, процентов</a:t>
                      </a:r>
                      <a:endParaRPr lang="ru-RU" sz="1200" b="0" dirty="0">
                        <a:solidFill>
                          <a:schemeClr val="tx1"/>
                        </a:solidFill>
                        <a:effectLst/>
                        <a:latin typeface="Calibri"/>
                        <a:ea typeface="Times New Roman"/>
                        <a:cs typeface="Calibri"/>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r>
              <a:tr h="202380">
                <a:tc rowSpan="2">
                  <a:txBody>
                    <a:bodyPr/>
                    <a:lstStyle/>
                    <a:p>
                      <a:pPr indent="450215" algn="ctr">
                        <a:lnSpc>
                          <a:spcPts val="900"/>
                        </a:lnSpc>
                        <a:spcAft>
                          <a:spcPts val="0"/>
                        </a:spcAft>
                      </a:pPr>
                      <a:r>
                        <a:rPr lang="ru-RU" sz="1200" b="0" dirty="0" smtClean="0">
                          <a:solidFill>
                            <a:schemeClr val="tx1"/>
                          </a:solidFill>
                          <a:effectLst/>
                        </a:rPr>
                        <a:t>работник</a:t>
                      </a:r>
                      <a:endParaRPr lang="ru-RU" sz="1200" b="0" dirty="0">
                        <a:solidFill>
                          <a:schemeClr val="tx1"/>
                        </a:solidFill>
                        <a:effectLst/>
                        <a:latin typeface="Times New Roman"/>
                        <a:ea typeface="Times New Roman"/>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indent="450215" algn="ctr">
                        <a:lnSpc>
                          <a:spcPts val="900"/>
                        </a:lnSpc>
                        <a:spcAft>
                          <a:spcPts val="0"/>
                        </a:spcAft>
                      </a:pPr>
                      <a:r>
                        <a:rPr lang="ru-RU" sz="1200" b="0" dirty="0">
                          <a:solidFill>
                            <a:schemeClr val="tx1"/>
                          </a:solidFill>
                          <a:effectLst/>
                        </a:rPr>
                        <a:t>плательщик обязательных страховых взносов</a:t>
                      </a:r>
                      <a:endParaRPr lang="ru-RU" sz="1200" b="0" dirty="0">
                        <a:solidFill>
                          <a:schemeClr val="tx1"/>
                        </a:solidFill>
                        <a:effectLst/>
                        <a:latin typeface="Times New Roman"/>
                        <a:ea typeface="Times New Roman"/>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392112">
                <a:tc vMerge="1">
                  <a:txBody>
                    <a:bodyPr/>
                    <a:lstStyle/>
                    <a:p>
                      <a:endParaRPr lang="ru-RU"/>
                    </a:p>
                  </a:txBody>
                  <a:tcPr/>
                </a:tc>
                <a:tc>
                  <a:txBody>
                    <a:bodyPr/>
                    <a:lstStyle/>
                    <a:p>
                      <a:pPr indent="450215" algn="ctr">
                        <a:lnSpc>
                          <a:spcPts val="900"/>
                        </a:lnSpc>
                        <a:spcAft>
                          <a:spcPts val="0"/>
                        </a:spcAft>
                      </a:pPr>
                      <a:r>
                        <a:rPr lang="ru-RU" sz="1200" b="0" dirty="0" smtClean="0">
                          <a:solidFill>
                            <a:schemeClr val="tx1"/>
                          </a:solidFill>
                          <a:effectLst/>
                        </a:rPr>
                        <a:t>пенсионное страхование</a:t>
                      </a:r>
                      <a:endParaRPr lang="ru-RU" sz="1200" b="0" dirty="0">
                        <a:solidFill>
                          <a:schemeClr val="tx1"/>
                        </a:solidFill>
                        <a:effectLst/>
                        <a:latin typeface="Times New Roman"/>
                        <a:ea typeface="Times New Roman"/>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ts val="900"/>
                        </a:lnSpc>
                        <a:spcAft>
                          <a:spcPts val="0"/>
                        </a:spcAft>
                      </a:pPr>
                      <a:r>
                        <a:rPr lang="ru-RU" sz="1200" b="0" dirty="0" smtClean="0">
                          <a:solidFill>
                            <a:schemeClr val="tx1"/>
                          </a:solidFill>
                          <a:effectLst/>
                        </a:rPr>
                        <a:t>социальное страхование</a:t>
                      </a:r>
                      <a:endParaRPr lang="ru-RU" sz="1200" b="0" dirty="0">
                        <a:solidFill>
                          <a:schemeClr val="tx1"/>
                        </a:solidFill>
                        <a:effectLst/>
                        <a:latin typeface="Times New Roman"/>
                        <a:ea typeface="Times New Roman"/>
                      </a:endParaRPr>
                    </a:p>
                  </a:txBody>
                  <a:tcPr marL="32676" marR="32676" marT="53757" marB="53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1051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2598"/>
          <a:stretch/>
        </p:blipFill>
        <p:spPr>
          <a:xfrm>
            <a:off x="-3" y="12601"/>
            <a:ext cx="9144001" cy="1400175"/>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470766" y="323364"/>
            <a:ext cx="8349706" cy="400110"/>
          </a:xfrm>
          <a:prstGeom prst="rect">
            <a:avLst/>
          </a:prstGeom>
          <a:noFill/>
        </p:spPr>
        <p:txBody>
          <a:bodyPr wrap="square" rtlCol="0">
            <a:spAutoFit/>
          </a:bodyPr>
          <a:lstStyle/>
          <a:p>
            <a:pPr algn="ctr"/>
            <a:r>
              <a:rPr lang="ru-RU" sz="2000" b="1" dirty="0">
                <a:solidFill>
                  <a:srgbClr val="C00000"/>
                </a:solidFill>
                <a:latin typeface="Times New Roman" pitchFamily="18" charset="0"/>
                <a:cs typeface="Times New Roman" pitchFamily="18" charset="0"/>
              </a:rPr>
              <a:t>С 1 января 2024 года форма ПУ-3 в новом формате</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112"/>
            <a:ext cx="8964488"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 y="1340768"/>
            <a:ext cx="9144001" cy="2954655"/>
          </a:xfrm>
          <a:prstGeom prst="rect">
            <a:avLst/>
          </a:prstGeom>
        </p:spPr>
        <p:txBody>
          <a:bodyPr wrap="square">
            <a:spAutoFit/>
          </a:bodyPr>
          <a:lstStyle/>
          <a:p>
            <a:r>
              <a:rPr lang="ru-RU" dirty="0" smtClean="0"/>
              <a:t>В связи с тем, что при </a:t>
            </a:r>
            <a:r>
              <a:rPr lang="ru-RU" dirty="0"/>
              <a:t>исчислении среднедневного заработка </a:t>
            </a:r>
            <a:r>
              <a:rPr lang="ru-RU" dirty="0" smtClean="0"/>
              <a:t>необходимы </a:t>
            </a:r>
            <a:r>
              <a:rPr lang="ru-RU" dirty="0"/>
              <a:t>сведения об имеющихся в расчетном периоде случаях временной нетрудоспособности, беременности и родов, отпусках по уходу за ребенком до достижения им возраста трех лет, дополнительном свободном от работы дне в месяц, предоставляемом в соответствии с ч. 1 ст. 265 ТК, целодневных (</a:t>
            </a:r>
            <a:r>
              <a:rPr lang="ru-RU" dirty="0" err="1"/>
              <a:t>целосменных</a:t>
            </a:r>
            <a:r>
              <a:rPr lang="ru-RU" dirty="0"/>
              <a:t>) простоях не по вине работника, отпусках без сохранения или с частичным сохранением заработной платы, предоставляемых по инициативе нанимателя.</a:t>
            </a:r>
          </a:p>
          <a:p>
            <a:r>
              <a:rPr lang="ru-RU" dirty="0" smtClean="0"/>
              <a:t>Введены </a:t>
            </a:r>
            <a:r>
              <a:rPr lang="ru-RU" dirty="0"/>
              <a:t>новые коды вида деятельности, которые применяются при заполнении раздела 2 "Дополнительные сведения о стаже" формы ПУ-3 </a:t>
            </a:r>
            <a:r>
              <a:rPr lang="ru-RU" sz="1200" dirty="0"/>
              <a:t>(п. 70 - 78 приложения 2 к Инструкции о заполнении ДПУ (в редакции, действующей с 01.01.2024), подп. 29.41 - 29.49 Инструкции по формату ДПУ (в редакции, действующей с 01.01.2024</a:t>
            </a:r>
            <a:r>
              <a:rPr lang="ru-RU" sz="1200" dirty="0" smtClean="0"/>
              <a:t>)):</a:t>
            </a:r>
          </a:p>
          <a:p>
            <a:endParaRPr lang="ru-RU" sz="1200" dirty="0"/>
          </a:p>
        </p:txBody>
      </p:sp>
    </p:spTree>
    <p:extLst>
      <p:ext uri="{BB962C8B-B14F-4D97-AF65-F5344CB8AC3E}">
        <p14:creationId xmlns:p14="http://schemas.microsoft.com/office/powerpoint/2010/main" val="3371484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2357" y="190381"/>
            <a:ext cx="9198937" cy="707886"/>
          </a:xfrm>
          <a:prstGeom prst="rect">
            <a:avLst/>
          </a:prstGeom>
          <a:noFill/>
        </p:spPr>
        <p:txBody>
          <a:bodyPr wrap="square" rtlCol="0">
            <a:spAutoFit/>
          </a:bodyPr>
          <a:lstStyle/>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Инструкция о порядке заполнения форм </a:t>
            </a:r>
          </a:p>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документов персонифицированного учета</a:t>
            </a:r>
          </a:p>
        </p:txBody>
      </p:sp>
      <p:sp>
        <p:nvSpPr>
          <p:cNvPr id="32" name="Text Box 10"/>
          <p:cNvSpPr txBox="1">
            <a:spLocks noChangeArrowheads="1"/>
          </p:cNvSpPr>
          <p:nvPr/>
        </p:nvSpPr>
        <p:spPr bwMode="gray">
          <a:xfrm>
            <a:off x="915655" y="3416418"/>
            <a:ext cx="7781939" cy="3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2" name="Прямоугольник 1"/>
          <p:cNvSpPr/>
          <p:nvPr/>
        </p:nvSpPr>
        <p:spPr>
          <a:xfrm>
            <a:off x="323526" y="1556792"/>
            <a:ext cx="8712970" cy="4401205"/>
          </a:xfrm>
          <a:prstGeom prst="rect">
            <a:avLst/>
          </a:prstGeom>
        </p:spPr>
        <p:txBody>
          <a:bodyPr wrap="square">
            <a:spAutoFit/>
          </a:bodyPr>
          <a:lstStyle/>
          <a:p>
            <a:pPr algn="just"/>
            <a:r>
              <a:rPr lang="ru-RU" sz="2400" b="1" dirty="0" smtClean="0">
                <a:solidFill>
                  <a:srgbClr val="C00000"/>
                </a:solidFill>
                <a:latin typeface="Times New Roman" pitchFamily="18" charset="0"/>
                <a:cs typeface="Times New Roman" pitchFamily="18" charset="0"/>
              </a:rPr>
              <a:t>Приложение 2</a:t>
            </a:r>
          </a:p>
          <a:p>
            <a:pPr algn="just"/>
            <a:endParaRPr lang="ru-RU" sz="800" b="1" dirty="0" smtClean="0">
              <a:solidFill>
                <a:srgbClr val="C00000"/>
              </a:solidFill>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ПОСОБИЕ0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временной </a:t>
            </a:r>
            <a:r>
              <a:rPr lang="ru-RU" sz="1600" dirty="0" smtClean="0">
                <a:latin typeface="Times New Roman" pitchFamily="18" charset="0"/>
                <a:cs typeface="Times New Roman" pitchFamily="18" charset="0"/>
              </a:rPr>
              <a:t>нетрудоспособности </a:t>
            </a:r>
            <a:r>
              <a:rPr lang="ru-RU" sz="1600" u="sng" dirty="0">
                <a:latin typeface="Times New Roman" pitchFamily="18" charset="0"/>
                <a:cs typeface="Times New Roman" pitchFamily="18" charset="0"/>
              </a:rPr>
              <a:t>без выплаты </a:t>
            </a:r>
            <a:r>
              <a:rPr lang="ru-RU" sz="1600" u="sng" dirty="0" smtClean="0">
                <a:latin typeface="Times New Roman" pitchFamily="18" charset="0"/>
                <a:cs typeface="Times New Roman" pitchFamily="18" charset="0"/>
              </a:rPr>
              <a:t>пособия</a:t>
            </a:r>
            <a:r>
              <a:rPr lang="ru-RU" sz="1600" dirty="0" smtClean="0">
                <a:latin typeface="Times New Roman" pitchFamily="18" charset="0"/>
                <a:cs typeface="Times New Roman" pitchFamily="18" charset="0"/>
              </a:rPr>
              <a:t> – может заполняться если в графе «Сумма</a:t>
            </a:r>
            <a:r>
              <a:rPr lang="ru-RU" sz="1600" dirty="0">
                <a:latin typeface="Times New Roman" pitchFamily="18" charset="0"/>
                <a:cs typeface="Times New Roman" pitchFamily="18" charset="0"/>
              </a:rPr>
              <a:t>, рублей, выплат за счет средств государственного социального страхования пособий по временной нетрудоспособности</a:t>
            </a:r>
            <a:r>
              <a:rPr lang="ru-RU" sz="1600" dirty="0" smtClean="0">
                <a:latin typeface="Times New Roman" pitchFamily="18" charset="0"/>
                <a:cs typeface="Times New Roman" pitchFamily="18" charset="0"/>
              </a:rPr>
              <a:t>»  указан ноль или больше нуля</a:t>
            </a:r>
          </a:p>
          <a:p>
            <a:pPr algn="just"/>
            <a:endParaRPr lang="ru-RU" sz="8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ПРОСТОИ</a:t>
            </a:r>
            <a:r>
              <a:rPr lang="ru-RU" sz="1600" dirty="0" smtClean="0">
                <a:latin typeface="Times New Roman" pitchFamily="18" charset="0"/>
                <a:cs typeface="Times New Roman" pitchFamily="18" charset="0"/>
              </a:rPr>
              <a:t> - период </a:t>
            </a:r>
            <a:r>
              <a:rPr lang="ru-RU" sz="1600" u="sng" dirty="0">
                <a:latin typeface="Times New Roman" pitchFamily="18" charset="0"/>
                <a:cs typeface="Times New Roman" pitchFamily="18" charset="0"/>
              </a:rPr>
              <a:t>целодневных (</a:t>
            </a:r>
            <a:r>
              <a:rPr lang="ru-RU" sz="1600" u="sng" dirty="0" err="1">
                <a:latin typeface="Times New Roman" pitchFamily="18" charset="0"/>
                <a:cs typeface="Times New Roman" pitchFamily="18" charset="0"/>
              </a:rPr>
              <a:t>целосменных</a:t>
            </a:r>
            <a:r>
              <a:rPr lang="ru-RU" sz="1600" u="sng" dirty="0">
                <a:latin typeface="Times New Roman" pitchFamily="18" charset="0"/>
                <a:cs typeface="Times New Roman" pitchFamily="18" charset="0"/>
              </a:rPr>
              <a:t>) простоев </a:t>
            </a:r>
            <a:r>
              <a:rPr lang="ru-RU" sz="1600" b="1" dirty="0">
                <a:solidFill>
                  <a:srgbClr val="006666"/>
                </a:solidFill>
                <a:latin typeface="Times New Roman" pitchFamily="18" charset="0"/>
                <a:cs typeface="Times New Roman" pitchFamily="18" charset="0"/>
              </a:rPr>
              <a:t>не по вине </a:t>
            </a:r>
            <a:r>
              <a:rPr lang="ru-RU" sz="1600" b="1" dirty="0" smtClean="0">
                <a:solidFill>
                  <a:srgbClr val="006666"/>
                </a:solidFill>
                <a:latin typeface="Times New Roman" pitchFamily="18" charset="0"/>
                <a:cs typeface="Times New Roman" pitchFamily="18" charset="0"/>
              </a:rPr>
              <a:t>работника </a:t>
            </a:r>
            <a:r>
              <a:rPr lang="ru-RU" sz="1600" dirty="0" smtClean="0">
                <a:latin typeface="Times New Roman" pitchFamily="18" charset="0"/>
                <a:cs typeface="Times New Roman" pitchFamily="18" charset="0"/>
              </a:rPr>
              <a:t>– заполняется если указана сумма в графе «Сумма</a:t>
            </a:r>
            <a:r>
              <a:rPr lang="ru-RU" sz="1600" dirty="0">
                <a:latin typeface="Times New Roman" pitchFamily="18" charset="0"/>
                <a:cs typeface="Times New Roman" pitchFamily="18" charset="0"/>
              </a:rPr>
              <a:t>, рублей, выплат, начисленных при целодневных (</a:t>
            </a:r>
            <a:r>
              <a:rPr lang="ru-RU" sz="1600" dirty="0" err="1">
                <a:latin typeface="Times New Roman" pitchFamily="18" charset="0"/>
                <a:cs typeface="Times New Roman" pitchFamily="18" charset="0"/>
              </a:rPr>
              <a:t>целосменных</a:t>
            </a:r>
            <a:r>
              <a:rPr lang="ru-RU" sz="1600" dirty="0">
                <a:latin typeface="Times New Roman" pitchFamily="18" charset="0"/>
                <a:cs typeface="Times New Roman" pitchFamily="18" charset="0"/>
              </a:rPr>
              <a:t>) простоях не по вине работника»</a:t>
            </a:r>
            <a:endParaRPr lang="ru-RU" sz="1600" dirty="0" smtClean="0">
              <a:latin typeface="Times New Roman" pitchFamily="18" charset="0"/>
              <a:cs typeface="Times New Roman" pitchFamily="18" charset="0"/>
            </a:endParaRPr>
          </a:p>
          <a:p>
            <a:pPr algn="just"/>
            <a:endParaRPr lang="ru-RU" sz="800" dirty="0" smtClean="0">
              <a:latin typeface="Times New Roman" pitchFamily="18" charset="0"/>
              <a:cs typeface="Times New Roman" pitchFamily="18" charset="0"/>
            </a:endParaRPr>
          </a:p>
          <a:p>
            <a:pPr algn="just"/>
            <a:r>
              <a:rPr lang="ru-RU" sz="1600" b="1" dirty="0" smtClean="0">
                <a:solidFill>
                  <a:srgbClr val="009900"/>
                </a:solidFill>
                <a:latin typeface="Times New Roman" pitchFamily="18" charset="0"/>
                <a:cs typeface="Times New Roman" pitchFamily="18" charset="0"/>
              </a:rPr>
              <a:t>ОТПИН</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отпуска </a:t>
            </a:r>
            <a:r>
              <a:rPr lang="ru-RU" sz="1600" dirty="0" smtClean="0">
                <a:latin typeface="Times New Roman" pitchFamily="18" charset="0"/>
                <a:cs typeface="Times New Roman" pitchFamily="18" charset="0"/>
              </a:rPr>
              <a:t>с </a:t>
            </a:r>
            <a:r>
              <a:rPr lang="ru-RU" sz="1600" u="sng" dirty="0">
                <a:latin typeface="Times New Roman" pitchFamily="18" charset="0"/>
                <a:cs typeface="Times New Roman" pitchFamily="18" charset="0"/>
              </a:rPr>
              <a:t>частичным сохранением </a:t>
            </a:r>
            <a:r>
              <a:rPr lang="ru-RU" sz="1600" dirty="0">
                <a:latin typeface="Times New Roman" pitchFamily="18" charset="0"/>
                <a:cs typeface="Times New Roman" pitchFamily="18" charset="0"/>
              </a:rPr>
              <a:t>заработной платы, предоставляемого по </a:t>
            </a:r>
            <a:r>
              <a:rPr lang="ru-RU" sz="1600" u="sng" dirty="0">
                <a:latin typeface="Times New Roman" pitchFamily="18" charset="0"/>
                <a:cs typeface="Times New Roman" pitchFamily="18" charset="0"/>
              </a:rPr>
              <a:t>инициативе </a:t>
            </a:r>
            <a:r>
              <a:rPr lang="ru-RU" sz="1600" u="sng" dirty="0" smtClean="0">
                <a:latin typeface="Times New Roman" pitchFamily="18" charset="0"/>
                <a:cs typeface="Times New Roman" pitchFamily="18" charset="0"/>
              </a:rPr>
              <a:t>нанимателя </a:t>
            </a:r>
            <a:r>
              <a:rPr lang="ru-RU" sz="1600" dirty="0" smtClean="0">
                <a:latin typeface="Times New Roman" pitchFamily="18" charset="0"/>
                <a:cs typeface="Times New Roman" pitchFamily="18" charset="0"/>
              </a:rPr>
              <a:t>– заполняется если указана сумма в графе «</a:t>
            </a:r>
            <a:r>
              <a:rPr lang="ru-RU" sz="1600" dirty="0">
                <a:latin typeface="Times New Roman" pitchFamily="18" charset="0"/>
                <a:cs typeface="Times New Roman" pitchFamily="18" charset="0"/>
              </a:rPr>
              <a:t>Сумма, рублей, выплат, начисленных за дни отпуска с частичным сохранением заработной платы, предоставляемых по инициативе нанимателя»</a:t>
            </a:r>
            <a:endParaRPr lang="ru-RU" sz="1600" dirty="0" smtClean="0">
              <a:latin typeface="Times New Roman" pitchFamily="18" charset="0"/>
              <a:cs typeface="Times New Roman" pitchFamily="18" charset="0"/>
            </a:endParaRPr>
          </a:p>
          <a:p>
            <a:endParaRPr lang="ru-RU" sz="800" dirty="0" smtClean="0">
              <a:latin typeface="Times New Roman" pitchFamily="18" charset="0"/>
              <a:cs typeface="Times New Roman" pitchFamily="18" charset="0"/>
            </a:endParaRPr>
          </a:p>
          <a:p>
            <a:pPr algn="just"/>
            <a:r>
              <a:rPr lang="ru-RU" sz="1600" b="1" dirty="0" smtClean="0">
                <a:solidFill>
                  <a:srgbClr val="C00000"/>
                </a:solidFill>
                <a:latin typeface="Times New Roman" pitchFamily="18" charset="0"/>
                <a:cs typeface="Times New Roman" pitchFamily="18" charset="0"/>
              </a:rPr>
              <a:t>ОТПИН0</a:t>
            </a:r>
            <a:r>
              <a:rPr lang="ru-RU" sz="1600" b="1" dirty="0" smtClean="0">
                <a:latin typeface="Times New Roman" pitchFamily="18" charset="0"/>
                <a:cs typeface="Times New Roman" pitchFamily="18" charset="0"/>
              </a:rPr>
              <a:t> - </a:t>
            </a:r>
            <a:r>
              <a:rPr lang="ru-RU" sz="1600" dirty="0" smtClean="0">
                <a:latin typeface="Times New Roman" pitchFamily="18" charset="0"/>
                <a:cs typeface="Times New Roman" pitchFamily="18" charset="0"/>
              </a:rPr>
              <a:t>период </a:t>
            </a:r>
            <a:r>
              <a:rPr lang="ru-RU" sz="1600" dirty="0">
                <a:latin typeface="Times New Roman" pitchFamily="18" charset="0"/>
                <a:cs typeface="Times New Roman" pitchFamily="18" charset="0"/>
              </a:rPr>
              <a:t>отпуска </a:t>
            </a:r>
            <a:r>
              <a:rPr lang="ru-RU" sz="1600" u="sng" dirty="0">
                <a:latin typeface="Times New Roman" pitchFamily="18" charset="0"/>
                <a:cs typeface="Times New Roman" pitchFamily="18" charset="0"/>
              </a:rPr>
              <a:t>без сохранения</a:t>
            </a:r>
            <a:r>
              <a:rPr lang="ru-RU" sz="1600" dirty="0">
                <a:latin typeface="Times New Roman" pitchFamily="18" charset="0"/>
                <a:cs typeface="Times New Roman" pitchFamily="18" charset="0"/>
              </a:rPr>
              <a:t> заработной платы, предоставляемого по инициативе </a:t>
            </a:r>
            <a:r>
              <a:rPr lang="ru-RU" sz="1600" dirty="0" smtClean="0">
                <a:latin typeface="Times New Roman" pitchFamily="18" charset="0"/>
                <a:cs typeface="Times New Roman" pitchFamily="18" charset="0"/>
              </a:rPr>
              <a:t>нанимателя – может заполняться </a:t>
            </a:r>
            <a:r>
              <a:rPr lang="ru-RU" sz="1600" dirty="0">
                <a:latin typeface="Times New Roman" pitchFamily="18" charset="0"/>
                <a:cs typeface="Times New Roman" pitchFamily="18" charset="0"/>
              </a:rPr>
              <a:t>если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графе «Сумма, рублей, выплат, начисленных за дни отпуска с частичным сохранением заработной платы, предоставляемых </a:t>
            </a:r>
            <a:r>
              <a:rPr lang="ru-RU" sz="1600" u="sng" dirty="0">
                <a:latin typeface="Times New Roman" pitchFamily="18" charset="0"/>
                <a:cs typeface="Times New Roman" pitchFamily="18" charset="0"/>
              </a:rPr>
              <a:t>по инициативе нанимателя</a:t>
            </a:r>
            <a:r>
              <a:rPr lang="ru-RU" sz="1600" u="sng" dirty="0" smtClean="0">
                <a:latin typeface="Times New Roman" pitchFamily="18" charset="0"/>
                <a:cs typeface="Times New Roman" pitchFamily="18" charset="0"/>
              </a:rPr>
              <a:t>» </a:t>
            </a:r>
            <a:r>
              <a:rPr lang="ru-RU" sz="1600" u="sng" dirty="0">
                <a:latin typeface="Times New Roman" pitchFamily="18" charset="0"/>
                <a:cs typeface="Times New Roman" pitchFamily="18" charset="0"/>
              </a:rPr>
              <a:t>указан ноль или больше </a:t>
            </a:r>
            <a:r>
              <a:rPr lang="ru-RU" sz="1600" u="sng" dirty="0" smtClean="0">
                <a:latin typeface="Times New Roman" pitchFamily="18" charset="0"/>
                <a:cs typeface="Times New Roman" pitchFamily="18" charset="0"/>
              </a:rPr>
              <a:t>нуля</a:t>
            </a:r>
            <a:endParaRPr lang="ru-RU" sz="1600" u="sng" dirty="0">
              <a:latin typeface="Times New Roman" pitchFamily="18" charset="0"/>
              <a:cs typeface="Times New Roman" pitchFamily="18" charset="0"/>
            </a:endParaRPr>
          </a:p>
        </p:txBody>
      </p:sp>
    </p:spTree>
    <p:extLst>
      <p:ext uri="{BB962C8B-B14F-4D97-AF65-F5344CB8AC3E}">
        <p14:creationId xmlns:p14="http://schemas.microsoft.com/office/powerpoint/2010/main" val="380279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2357" y="190381"/>
            <a:ext cx="9198937" cy="707886"/>
          </a:xfrm>
          <a:prstGeom prst="rect">
            <a:avLst/>
          </a:prstGeom>
          <a:noFill/>
        </p:spPr>
        <p:txBody>
          <a:bodyPr wrap="square" rtlCol="0">
            <a:spAutoFit/>
          </a:bodyPr>
          <a:lstStyle/>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Инструкция о порядке заполнения форм </a:t>
            </a:r>
          </a:p>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документов персонифицированного учета</a:t>
            </a:r>
          </a:p>
        </p:txBody>
      </p:sp>
      <p:sp>
        <p:nvSpPr>
          <p:cNvPr id="32" name="Text Box 10"/>
          <p:cNvSpPr txBox="1">
            <a:spLocks noChangeArrowheads="1"/>
          </p:cNvSpPr>
          <p:nvPr/>
        </p:nvSpPr>
        <p:spPr bwMode="gray">
          <a:xfrm>
            <a:off x="915655" y="3416418"/>
            <a:ext cx="7781939" cy="3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2" name="Прямоугольник 1"/>
          <p:cNvSpPr/>
          <p:nvPr/>
        </p:nvSpPr>
        <p:spPr>
          <a:xfrm>
            <a:off x="245340" y="1124744"/>
            <a:ext cx="8712970" cy="6709529"/>
          </a:xfrm>
          <a:prstGeom prst="rect">
            <a:avLst/>
          </a:prstGeom>
        </p:spPr>
        <p:txBody>
          <a:bodyPr wrap="square">
            <a:spAutoFit/>
          </a:bodyPr>
          <a:lstStyle/>
          <a:p>
            <a:endParaRPr lang="ru-RU" sz="800" dirty="0" smtClean="0">
              <a:latin typeface="Times New Roman" pitchFamily="18" charset="0"/>
              <a:cs typeface="Times New Roman" pitchFamily="18" charset="0"/>
            </a:endParaRPr>
          </a:p>
          <a:p>
            <a:endParaRPr lang="ru-RU" sz="8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ПОСОБУХОД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временной нетрудоспособности </a:t>
            </a:r>
            <a:r>
              <a:rPr lang="ru-RU" sz="1600" u="sng" dirty="0">
                <a:latin typeface="Times New Roman" pitchFamily="18" charset="0"/>
                <a:cs typeface="Times New Roman" pitchFamily="18" charset="0"/>
              </a:rPr>
              <a:t>по уходу </a:t>
            </a:r>
            <a:r>
              <a:rPr lang="ru-RU" sz="1600" u="sng" dirty="0" smtClean="0">
                <a:latin typeface="Times New Roman" pitchFamily="18" charset="0"/>
                <a:cs typeface="Times New Roman" pitchFamily="18" charset="0"/>
              </a:rPr>
              <a:t> за ребенком с </a:t>
            </a:r>
            <a:r>
              <a:rPr lang="ru-RU" sz="1600" u="sng" dirty="0">
                <a:latin typeface="Times New Roman" pitchFamily="18" charset="0"/>
                <a:cs typeface="Times New Roman" pitchFamily="18" charset="0"/>
              </a:rPr>
              <a:t>выплатой </a:t>
            </a:r>
            <a:r>
              <a:rPr lang="ru-RU" sz="1600" u="sng" dirty="0" smtClean="0">
                <a:latin typeface="Times New Roman" pitchFamily="18" charset="0"/>
                <a:cs typeface="Times New Roman" pitchFamily="18" charset="0"/>
              </a:rPr>
              <a:t>пособия </a:t>
            </a:r>
            <a:r>
              <a:rPr lang="ru-RU" sz="1600" dirty="0" smtClean="0">
                <a:latin typeface="Times New Roman" pitchFamily="18" charset="0"/>
                <a:cs typeface="Times New Roman" pitchFamily="18" charset="0"/>
              </a:rPr>
              <a:t>– заполняется если указана сумма больше нуля в графе </a:t>
            </a:r>
            <a:r>
              <a:rPr lang="ru-RU" sz="1600" dirty="0">
                <a:latin typeface="Times New Roman" pitchFamily="18" charset="0"/>
                <a:cs typeface="Times New Roman" pitchFamily="18" charset="0"/>
              </a:rPr>
              <a:t>«Сумма, рублей, выплат за счет средств государственного социального страхования пособий по временной нетрудоспособности» </a:t>
            </a:r>
            <a:endParaRPr lang="ru-RU" sz="1600" dirty="0" smtClean="0">
              <a:latin typeface="Times New Roman" pitchFamily="18" charset="0"/>
              <a:cs typeface="Times New Roman" pitchFamily="18" charset="0"/>
            </a:endParaRPr>
          </a:p>
          <a:p>
            <a:endParaRPr lang="ru-RU" sz="8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ПОСОБУХОД0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временной нетрудоспособности по уходу </a:t>
            </a:r>
            <a:r>
              <a:rPr lang="ru-RU" sz="1600" dirty="0" smtClean="0">
                <a:latin typeface="Times New Roman" pitchFamily="18" charset="0"/>
                <a:cs typeface="Times New Roman" pitchFamily="18" charset="0"/>
              </a:rPr>
              <a:t> за </a:t>
            </a:r>
            <a:r>
              <a:rPr lang="ru-RU" sz="1600" dirty="0">
                <a:latin typeface="Times New Roman" pitchFamily="18" charset="0"/>
                <a:cs typeface="Times New Roman" pitchFamily="18" charset="0"/>
              </a:rPr>
              <a:t>ребенком </a:t>
            </a:r>
            <a:r>
              <a:rPr lang="ru-RU" sz="1600" u="sng" dirty="0">
                <a:latin typeface="Times New Roman" pitchFamily="18" charset="0"/>
                <a:cs typeface="Times New Roman" pitchFamily="18" charset="0"/>
              </a:rPr>
              <a:t>без выплаты </a:t>
            </a:r>
            <a:r>
              <a:rPr lang="ru-RU" sz="1600" u="sng" dirty="0" smtClean="0">
                <a:latin typeface="Times New Roman" pitchFamily="18" charset="0"/>
                <a:cs typeface="Times New Roman" pitchFamily="18" charset="0"/>
              </a:rPr>
              <a:t>пособия</a:t>
            </a:r>
            <a:r>
              <a:rPr lang="ru-RU" sz="1600" dirty="0" smtClean="0">
                <a:latin typeface="Times New Roman" pitchFamily="18" charset="0"/>
                <a:cs typeface="Times New Roman" pitchFamily="18" charset="0"/>
              </a:rPr>
              <a:t> - </a:t>
            </a:r>
            <a:r>
              <a:rPr lang="ru-RU" sz="1600" dirty="0">
                <a:latin typeface="Times New Roman" pitchFamily="18" charset="0"/>
                <a:cs typeface="Times New Roman" pitchFamily="18" charset="0"/>
              </a:rPr>
              <a:t>заполняется если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графе «Сумма, рублей, выплат за счет средств государственного социального страхования пособий по временной нетрудоспособности» указан ноль или больше нуля</a:t>
            </a:r>
          </a:p>
          <a:p>
            <a:pPr algn="just"/>
            <a:endParaRPr lang="ru-RU" sz="8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ПОСОББИР0 -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беременности и родов </a:t>
            </a:r>
            <a:r>
              <a:rPr lang="ru-RU" sz="1600" u="sng" dirty="0">
                <a:latin typeface="Times New Roman" pitchFamily="18" charset="0"/>
                <a:cs typeface="Times New Roman" pitchFamily="18" charset="0"/>
              </a:rPr>
              <a:t>без выплаты </a:t>
            </a:r>
            <a:r>
              <a:rPr lang="ru-RU" sz="1600" u="sng" dirty="0" smtClean="0">
                <a:latin typeface="Times New Roman" pitchFamily="18" charset="0"/>
                <a:cs typeface="Times New Roman" pitchFamily="18" charset="0"/>
              </a:rPr>
              <a:t>пособия </a:t>
            </a:r>
            <a:r>
              <a:rPr lang="ru-RU" sz="1600" dirty="0" smtClean="0">
                <a:latin typeface="Times New Roman" pitchFamily="18" charset="0"/>
                <a:cs typeface="Times New Roman" pitchFamily="18" charset="0"/>
              </a:rPr>
              <a:t>– заполняется если в графе </a:t>
            </a:r>
            <a:r>
              <a:rPr lang="ru-RU" sz="1600" dirty="0">
                <a:latin typeface="Times New Roman" pitchFamily="18" charset="0"/>
                <a:cs typeface="Times New Roman" pitchFamily="18" charset="0"/>
              </a:rPr>
              <a:t>«Сумма, рублей, выплат за счет средств государственного социального страхования пособий по беременности и родам</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указан </a:t>
            </a:r>
            <a:r>
              <a:rPr lang="ru-RU" sz="1600" dirty="0" smtClean="0">
                <a:latin typeface="Times New Roman" pitchFamily="18" charset="0"/>
                <a:cs typeface="Times New Roman" pitchFamily="18" charset="0"/>
              </a:rPr>
              <a:t>ноль</a:t>
            </a:r>
            <a:endParaRPr lang="ru-RU" sz="1600" dirty="0">
              <a:latin typeface="Times New Roman" pitchFamily="18" charset="0"/>
              <a:cs typeface="Times New Roman" pitchFamily="18" charset="0"/>
            </a:endParaRPr>
          </a:p>
          <a:p>
            <a:endParaRPr lang="ru-RU" sz="800" dirty="0" smtClean="0">
              <a:latin typeface="Times New Roman" pitchFamily="18" charset="0"/>
              <a:cs typeface="Times New Roman" pitchFamily="18" charset="0"/>
            </a:endParaRPr>
          </a:p>
          <a:p>
            <a:endParaRPr lang="ru-RU" sz="8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ПОСОББИР -</a:t>
            </a:r>
            <a:r>
              <a:rPr lang="ru-RU" sz="1600" dirty="0" smtClean="0">
                <a:latin typeface="Times New Roman" pitchFamily="18" charset="0"/>
                <a:cs typeface="Times New Roman" pitchFamily="18" charset="0"/>
              </a:rPr>
              <a:t> период </a:t>
            </a:r>
            <a:r>
              <a:rPr lang="ru-RU" sz="1600" dirty="0">
                <a:latin typeface="Times New Roman" pitchFamily="18" charset="0"/>
                <a:cs typeface="Times New Roman" pitchFamily="18" charset="0"/>
              </a:rPr>
              <a:t>беременности и родов </a:t>
            </a:r>
            <a:r>
              <a:rPr lang="ru-RU" sz="1600" u="sng" dirty="0">
                <a:latin typeface="Times New Roman" pitchFamily="18" charset="0"/>
                <a:cs typeface="Times New Roman" pitchFamily="18" charset="0"/>
              </a:rPr>
              <a:t>с выплатой </a:t>
            </a:r>
            <a:r>
              <a:rPr lang="ru-RU" sz="1600" u="sng" dirty="0" smtClean="0">
                <a:latin typeface="Times New Roman" pitchFamily="18" charset="0"/>
                <a:cs typeface="Times New Roman" pitchFamily="18" charset="0"/>
              </a:rPr>
              <a:t>пособия </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заполняется если </a:t>
            </a:r>
            <a:r>
              <a:rPr lang="ru-RU" sz="1600" dirty="0" smtClean="0">
                <a:latin typeface="Times New Roman" pitchFamily="18" charset="0"/>
                <a:cs typeface="Times New Roman" pitchFamily="18" charset="0"/>
              </a:rPr>
              <a:t>указана сумма больше нуля в </a:t>
            </a:r>
            <a:r>
              <a:rPr lang="ru-RU" sz="1600" dirty="0">
                <a:latin typeface="Times New Roman" pitchFamily="18" charset="0"/>
                <a:cs typeface="Times New Roman" pitchFamily="18" charset="0"/>
              </a:rPr>
              <a:t>графе «Сумма, рублей, выплат за счет средств государственного социального страхования пособий по беременности и родам</a:t>
            </a:r>
            <a:r>
              <a:rPr lang="ru-RU" sz="1600" dirty="0" smtClean="0">
                <a:latin typeface="Times New Roman" pitchFamily="18" charset="0"/>
                <a:cs typeface="Times New Roman" pitchFamily="18" charset="0"/>
              </a:rPr>
              <a:t>»</a:t>
            </a:r>
          </a:p>
          <a:p>
            <a:endParaRPr lang="ru-RU" sz="8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ПОСОБДЕНЬ -</a:t>
            </a:r>
            <a:r>
              <a:rPr lang="ru-RU" sz="1600" dirty="0" smtClean="0">
                <a:latin typeface="Times New Roman" pitchFamily="18" charset="0"/>
                <a:cs typeface="Times New Roman" pitchFamily="18" charset="0"/>
              </a:rPr>
              <a:t> оплата </a:t>
            </a:r>
            <a:r>
              <a:rPr lang="ru-RU" sz="1600" dirty="0">
                <a:latin typeface="Times New Roman" pitchFamily="18" charset="0"/>
                <a:cs typeface="Times New Roman" pitchFamily="18" charset="0"/>
              </a:rPr>
              <a:t>дополнительного свободного </a:t>
            </a:r>
            <a:r>
              <a:rPr lang="ru-RU" sz="1600" dirty="0" smtClean="0">
                <a:latin typeface="Times New Roman" pitchFamily="18" charset="0"/>
                <a:cs typeface="Times New Roman" pitchFamily="18" charset="0"/>
              </a:rPr>
              <a:t>от </a:t>
            </a:r>
            <a:r>
              <a:rPr lang="ru-RU" sz="1600" dirty="0">
                <a:latin typeface="Times New Roman" pitchFamily="18" charset="0"/>
                <a:cs typeface="Times New Roman" pitchFamily="18" charset="0"/>
              </a:rPr>
              <a:t>работы дня  матери (мачехе) или отцу (отчиму), </a:t>
            </a:r>
            <a:r>
              <a:rPr lang="ru-RU" sz="1600" dirty="0" smtClean="0">
                <a:latin typeface="Times New Roman" pitchFamily="18" charset="0"/>
                <a:cs typeface="Times New Roman" pitchFamily="18" charset="0"/>
              </a:rPr>
              <a:t> опекуну </a:t>
            </a:r>
            <a:r>
              <a:rPr lang="ru-RU" sz="1600" dirty="0">
                <a:latin typeface="Times New Roman" pitchFamily="18" charset="0"/>
                <a:cs typeface="Times New Roman" pitchFamily="18" charset="0"/>
              </a:rPr>
              <a:t>(попечителю), воспитывающей (воспитывающему) ребенка-инвалида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возрасте </a:t>
            </a:r>
            <a:r>
              <a:rPr lang="ru-RU" sz="1600" dirty="0" smtClean="0">
                <a:latin typeface="Times New Roman" pitchFamily="18" charset="0"/>
                <a:cs typeface="Times New Roman" pitchFamily="18" charset="0"/>
              </a:rPr>
              <a:t> до </a:t>
            </a:r>
            <a:r>
              <a:rPr lang="ru-RU" sz="1600" dirty="0">
                <a:latin typeface="Times New Roman" pitchFamily="18" charset="0"/>
                <a:cs typeface="Times New Roman" pitchFamily="18" charset="0"/>
              </a:rPr>
              <a:t>восемнадцати лет за счет средств государственного социального </a:t>
            </a:r>
            <a:r>
              <a:rPr lang="ru-RU" sz="1600" dirty="0" smtClean="0">
                <a:latin typeface="Times New Roman" pitchFamily="18" charset="0"/>
                <a:cs typeface="Times New Roman" pitchFamily="18" charset="0"/>
              </a:rPr>
              <a:t>страхования - </a:t>
            </a:r>
            <a:r>
              <a:rPr lang="ru-RU" sz="1600" dirty="0">
                <a:latin typeface="Times New Roman" pitchFamily="18" charset="0"/>
                <a:cs typeface="Times New Roman" pitchFamily="18" charset="0"/>
              </a:rPr>
              <a:t>заполняется если указана сумма больше нуля в графе «Сумма, рублей, выплат за счет средств государственного социального страхования оплаты дополнительного свободного от работы дня»</a:t>
            </a:r>
            <a:endParaRPr lang="ru-RU" sz="1600" dirty="0">
              <a:latin typeface="Times New Roman" pitchFamily="18" charset="0"/>
              <a:ea typeface="Times New Roman"/>
              <a:cs typeface="Times New Roman" pitchFamily="18" charset="0"/>
            </a:endParaRPr>
          </a:p>
          <a:p>
            <a:endParaRPr lang="ru-RU" sz="1400" dirty="0">
              <a:latin typeface="Times New Roman" pitchFamily="18" charset="0"/>
              <a:ea typeface="Times New Roman"/>
              <a:cs typeface="Times New Roman" pitchFamily="18" charset="0"/>
            </a:endParaRPr>
          </a:p>
          <a:p>
            <a:endParaRPr lang="ru-RU" sz="1400" dirty="0">
              <a:latin typeface="Times New Roman"/>
              <a:ea typeface="Times New Roman"/>
            </a:endParaRPr>
          </a:p>
          <a:p>
            <a:pPr algn="just"/>
            <a:r>
              <a:rPr lang="ru-RU" sz="1400" b="1" dirty="0">
                <a:latin typeface="Arial" pitchFamily="34" charset="0"/>
                <a:cs typeface="Arial" pitchFamily="34" charset="0"/>
              </a:rPr>
              <a:t>	</a:t>
            </a:r>
          </a:p>
          <a:p>
            <a:pPr algn="just"/>
            <a:endParaRPr lang="ru-RU" sz="1400" dirty="0">
              <a:latin typeface="Arial" pitchFamily="34" charset="0"/>
              <a:cs typeface="Arial" pitchFamily="34" charset="0"/>
            </a:endParaRPr>
          </a:p>
          <a:p>
            <a:endParaRPr lang="ru-RU" sz="1400" dirty="0">
              <a:latin typeface="Arial" pitchFamily="34" charset="0"/>
              <a:cs typeface="Arial" pitchFamily="34" charset="0"/>
            </a:endParaRPr>
          </a:p>
        </p:txBody>
      </p:sp>
    </p:spTree>
    <p:extLst>
      <p:ext uri="{BB962C8B-B14F-4D97-AF65-F5344CB8AC3E}">
        <p14:creationId xmlns:p14="http://schemas.microsoft.com/office/powerpoint/2010/main" val="340680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9945" y="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63075" y="4425614"/>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9945" y="1484784"/>
            <a:ext cx="9132937" cy="2031325"/>
          </a:xfrm>
          <a:prstGeom prst="rect">
            <a:avLst/>
          </a:prstGeom>
        </p:spPr>
        <p:txBody>
          <a:bodyPr wrap="square">
            <a:spAutoFit/>
          </a:bodyPr>
          <a:lstStyle/>
          <a:p>
            <a:r>
              <a:rPr lang="ru-RU" b="1" dirty="0"/>
              <a:t>На </a:t>
            </a:r>
            <a:r>
              <a:rPr lang="ru-RU" b="1" dirty="0" smtClean="0"/>
              <a:t>работника</a:t>
            </a:r>
            <a:r>
              <a:rPr lang="ru-RU" dirty="0" smtClean="0"/>
              <a:t>, который работает на </a:t>
            </a:r>
            <a:r>
              <a:rPr lang="ru-RU" i="1" dirty="0" smtClean="0"/>
              <a:t>основной должности </a:t>
            </a:r>
            <a:r>
              <a:rPr lang="ru-RU" dirty="0" smtClean="0"/>
              <a:t>и выполняет работы </a:t>
            </a:r>
            <a:r>
              <a:rPr lang="ru-RU" i="1" dirty="0" smtClean="0"/>
              <a:t>по внутреннему совместительству</a:t>
            </a:r>
            <a:r>
              <a:rPr lang="ru-RU" dirty="0" smtClean="0"/>
              <a:t> </a:t>
            </a:r>
            <a:r>
              <a:rPr lang="ru-RU" dirty="0"/>
              <a:t>заполняется </a:t>
            </a:r>
            <a:r>
              <a:rPr lang="ru-RU" b="1" dirty="0"/>
              <a:t>одна</a:t>
            </a:r>
            <a:r>
              <a:rPr lang="ru-RU" dirty="0"/>
              <a:t> форма ПУ-3. В ней указываются сведения по всем трудовым договорам, заключенным данной организацией с этим гражданином.</a:t>
            </a:r>
          </a:p>
          <a:p>
            <a:r>
              <a:rPr lang="ru-RU" b="1" dirty="0"/>
              <a:t>Если </a:t>
            </a:r>
            <a:r>
              <a:rPr lang="ru-RU" dirty="0"/>
              <a:t>в течение отчетного года работник был уволен и вновь принят на работу по трудовому договору к этому же нанимателю, тоже заполняется одна форма ПУ-3 (ч. 1 п. 18 Правил N 837</a:t>
            </a:r>
            <a:r>
              <a:rPr lang="ru-RU" dirty="0" smtClean="0"/>
              <a:t>). </a:t>
            </a:r>
            <a:r>
              <a:rPr lang="ru-RU" i="1" dirty="0" smtClean="0"/>
              <a:t>Пример работник уволен 28.02.2023., вновь принят 13.08.2023</a:t>
            </a:r>
            <a:endParaRPr lang="ru-RU"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39110"/>
            <a:ext cx="9036498"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507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1" y="190381"/>
            <a:ext cx="9142882" cy="5078313"/>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r>
              <a:rPr lang="ru-RU" dirty="0" smtClean="0"/>
              <a:t>По </a:t>
            </a:r>
            <a:r>
              <a:rPr lang="ru-RU" b="1" dirty="0"/>
              <a:t>каждому</a:t>
            </a:r>
            <a:r>
              <a:rPr lang="ru-RU" dirty="0"/>
              <a:t> </a:t>
            </a:r>
            <a:r>
              <a:rPr lang="ru-RU" b="1" dirty="0" smtClean="0"/>
              <a:t>гражданско-правовому </a:t>
            </a:r>
            <a:r>
              <a:rPr lang="ru-RU" b="1" dirty="0"/>
              <a:t>договору</a:t>
            </a:r>
            <a:r>
              <a:rPr lang="ru-RU" dirty="0"/>
              <a:t> на выполнение работ, оказание услуг или на создание объектов интеллектуальной собственности (далее - ГПД) заполняется </a:t>
            </a:r>
            <a:r>
              <a:rPr lang="ru-RU" b="1" dirty="0"/>
              <a:t>отдельная</a:t>
            </a:r>
            <a:r>
              <a:rPr lang="ru-RU" dirty="0"/>
              <a:t> форма </a:t>
            </a:r>
            <a:r>
              <a:rPr lang="ru-RU" dirty="0" smtClean="0"/>
              <a:t>ПУ-3, в которой отражается номер </a:t>
            </a:r>
            <a:r>
              <a:rPr lang="ru-RU" dirty="0"/>
              <a:t>и дата заключения ГПД.</a:t>
            </a:r>
          </a:p>
          <a:p>
            <a:r>
              <a:rPr lang="ru-RU" u="sng" dirty="0"/>
              <a:t>Вознаграждение</a:t>
            </a:r>
            <a:r>
              <a:rPr lang="ru-RU" dirty="0"/>
              <a:t> по ГПД отражается в форме ПУ-3 </a:t>
            </a:r>
            <a:r>
              <a:rPr lang="ru-RU" u="sng" dirty="0"/>
              <a:t>в том месяце,</a:t>
            </a:r>
            <a:r>
              <a:rPr lang="ru-RU" dirty="0"/>
              <a:t> в котором оно </a:t>
            </a:r>
            <a:r>
              <a:rPr lang="ru-RU" u="sng" dirty="0"/>
              <a:t>начислено</a:t>
            </a:r>
            <a:r>
              <a:rPr lang="ru-RU" dirty="0"/>
              <a:t>.</a:t>
            </a:r>
          </a:p>
          <a:p>
            <a:r>
              <a:rPr lang="ru-RU" dirty="0"/>
              <a:t>Период, за который уплачены взносы в ФСЗН по данному ГПД, обозначаются кодами "ДОГОВОР" и "ВЗНОСЫВРЕМ" (п. 51 и 62 приложения 2 к Инструкции о заполнении ДПУ).</a:t>
            </a:r>
          </a:p>
          <a:p>
            <a:r>
              <a:rPr lang="ru-RU" dirty="0"/>
              <a:t>Если в отчетном периоде </a:t>
            </a:r>
            <a:r>
              <a:rPr lang="ru-RU" i="1" dirty="0"/>
              <a:t>вознаграждение не было начислено</a:t>
            </a:r>
            <a:r>
              <a:rPr lang="ru-RU" dirty="0"/>
              <a:t>, период выполнения работ обозначается кодом "</a:t>
            </a:r>
            <a:r>
              <a:rPr lang="ru-RU" i="1" dirty="0"/>
              <a:t>НЕОПЛДОГ</a:t>
            </a:r>
            <a:r>
              <a:rPr lang="ru-RU" dirty="0"/>
              <a:t>" (п. 65 приложения 2 к Инструкции о заполнении ДПУ).</a:t>
            </a:r>
          </a:p>
          <a:p>
            <a:r>
              <a:rPr lang="ru-RU" dirty="0"/>
              <a:t>Если период выполнения работ по ГПД включает несколько отчетных периодов, в разделе 2 "Дополнительные сведения о стаже" формы ПУ-3 указываются все периоды выполнения работ по договору. При этом разные отчетные периоды отражаются в разных строках (ч. 3 п. 18 Инструкции о заполнении ДПУ, подп. 28.2 Инструкции по формату ДПУ).</a:t>
            </a:r>
          </a:p>
          <a:p>
            <a:r>
              <a:rPr lang="ru-RU"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72005"/>
            <a:ext cx="8928992"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178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1" y="190381"/>
            <a:ext cx="9142882" cy="1477328"/>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p:txBody>
      </p:sp>
      <p:sp>
        <p:nvSpPr>
          <p:cNvPr id="3" name="Прямоугольник 2"/>
          <p:cNvSpPr/>
          <p:nvPr/>
        </p:nvSpPr>
        <p:spPr>
          <a:xfrm>
            <a:off x="1" y="1667709"/>
            <a:ext cx="9142882" cy="415498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Заработная плата и отпускные отражаются в форме ПУ-3 в том месяце, за который они начислены. Если такие выплаты корректировались, то суммы корректировок учитываются так же</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pPr lvl="0"/>
            <a:r>
              <a:rPr lang="ru-RU" altLang="ru-RU" sz="2400" dirty="0">
                <a:solidFill>
                  <a:srgbClr val="009999"/>
                </a:solidFill>
                <a:latin typeface="Times New Roman" panose="02020603050405020304" pitchFamily="18" charset="0"/>
                <a:ea typeface="Times New Roman" pitchFamily="18" charset="0"/>
                <a:cs typeface="Times New Roman" panose="02020603050405020304" pitchFamily="18" charset="0"/>
              </a:rPr>
              <a:t>С премиями иначе. </a:t>
            </a:r>
            <a:r>
              <a:rPr lang="ru-RU" altLang="ru-RU" sz="2400" dirty="0" err="1">
                <a:solidFill>
                  <a:srgbClr val="009999"/>
                </a:solidFill>
                <a:latin typeface="Times New Roman" panose="02020603050405020304" pitchFamily="18" charset="0"/>
                <a:ea typeface="Times New Roman" pitchFamily="18" charset="0"/>
                <a:cs typeface="Times New Roman" panose="02020603050405020304" pitchFamily="18" charset="0"/>
              </a:rPr>
              <a:t>Доначисленные</a:t>
            </a:r>
            <a:r>
              <a:rPr lang="ru-RU" altLang="ru-RU" sz="2400" dirty="0">
                <a:solidFill>
                  <a:srgbClr val="009999"/>
                </a:solidFill>
                <a:latin typeface="Times New Roman" panose="02020603050405020304" pitchFamily="18" charset="0"/>
                <a:ea typeface="Times New Roman" pitchFamily="18" charset="0"/>
                <a:cs typeface="Times New Roman" panose="02020603050405020304" pitchFamily="18" charset="0"/>
              </a:rPr>
              <a:t> суммы премий надо учитывать в месяце доначисления. А если корректировки </a:t>
            </a:r>
            <a:r>
              <a:rPr lang="ru-RU" altLang="ru-RU" sz="2400" dirty="0">
                <a:solidFill>
                  <a:srgbClr val="FF0000"/>
                </a:solidFill>
                <a:latin typeface="Times New Roman" panose="02020603050405020304" pitchFamily="18" charset="0"/>
                <a:ea typeface="Times New Roman" pitchFamily="18" charset="0"/>
                <a:cs typeface="Times New Roman" panose="02020603050405020304" pitchFamily="18" charset="0"/>
              </a:rPr>
              <a:t>уменьшают</a:t>
            </a:r>
            <a:r>
              <a:rPr lang="ru-RU" altLang="ru-RU" sz="2400" dirty="0">
                <a:solidFill>
                  <a:srgbClr val="009999"/>
                </a:solidFill>
                <a:latin typeface="Times New Roman" panose="02020603050405020304" pitchFamily="18" charset="0"/>
                <a:ea typeface="Times New Roman" pitchFamily="18" charset="0"/>
                <a:cs typeface="Times New Roman" panose="02020603050405020304" pitchFamily="18" charset="0"/>
              </a:rPr>
              <a:t> ранее начисленные суммы, то они указываются в месяце, когда была первоначально начислена сама премия.</a:t>
            </a:r>
            <a:endParaRPr lang="ru-RU" altLang="ru-RU" sz="2400" dirty="0">
              <a:solidFill>
                <a:srgbClr val="009999"/>
              </a:solidFill>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абз</a:t>
            </a:r>
            <a:r>
              <a:rPr lang="ru-RU" sz="2400" dirty="0">
                <a:latin typeface="Times New Roman" panose="02020603050405020304" pitchFamily="18" charset="0"/>
                <a:cs typeface="Times New Roman" panose="02020603050405020304" pitchFamily="18" charset="0"/>
              </a:rPr>
              <a:t>. 2 ч. 1 п. 16 Инструкции о заполнении ДПУ, п. 61 приложения 2 к Инструкции о заполнении ДПУ).</a:t>
            </a:r>
          </a:p>
          <a:p>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956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79512" y="190381"/>
            <a:ext cx="9198937" cy="769441"/>
          </a:xfrm>
          <a:prstGeom prst="rect">
            <a:avLst/>
          </a:prstGeom>
          <a:noFill/>
        </p:spPr>
        <p:txBody>
          <a:bodyPr wrap="square" rtlCol="0">
            <a:spAutoFit/>
          </a:bodyPr>
          <a:lstStyle/>
          <a:p>
            <a:pPr algn="ctr"/>
            <a:r>
              <a:rPr lang="ru-RU" sz="2200" b="1" dirty="0">
                <a:solidFill>
                  <a:srgbClr val="006666"/>
                </a:solidFill>
                <a:latin typeface="Times New Roman" panose="02020603050405020304" pitchFamily="18" charset="0"/>
                <a:cs typeface="Times New Roman" panose="02020603050405020304" pitchFamily="18" charset="0"/>
              </a:rPr>
              <a:t>Нормативные правовые акты, регулирующие порядок </a:t>
            </a:r>
            <a:r>
              <a:rPr lang="ru-RU" sz="2200" b="1" dirty="0" smtClean="0">
                <a:solidFill>
                  <a:srgbClr val="006666"/>
                </a:solidFill>
                <a:latin typeface="Times New Roman" panose="02020603050405020304" pitchFamily="18" charset="0"/>
                <a:cs typeface="Times New Roman" panose="02020603050405020304" pitchFamily="18" charset="0"/>
              </a:rPr>
              <a:t>заполнения форм документов </a:t>
            </a:r>
            <a:r>
              <a:rPr lang="ru-RU" sz="2200" b="1" dirty="0">
                <a:solidFill>
                  <a:srgbClr val="006666"/>
                </a:solidFill>
                <a:latin typeface="Times New Roman" panose="02020603050405020304" pitchFamily="18" charset="0"/>
                <a:cs typeface="Times New Roman" panose="02020603050405020304" pitchFamily="18" charset="0"/>
              </a:rPr>
              <a:t>персонифицированного учета</a:t>
            </a: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224"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00" b="1" dirty="0" smtClean="0">
                  <a:solidFill>
                    <a:srgbClr val="036B6A"/>
                  </a:solidFill>
                  <a:latin typeface="Arial" panose="020B0604020202020204" pitchFamily="34" charset="0"/>
                  <a:cs typeface="Arial" panose="020B0604020202020204" pitchFamily="34" charset="0"/>
                </a:rPr>
                <a:t>3.</a:t>
              </a:r>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224"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00" b="1" dirty="0" smtClean="0">
                  <a:solidFill>
                    <a:srgbClr val="036B6A"/>
                  </a:solidFill>
                  <a:latin typeface="Arial" panose="020B0604020202020204" pitchFamily="34" charset="0"/>
                  <a:cs typeface="Arial" panose="020B0604020202020204" pitchFamily="34" charset="0"/>
                </a:rPr>
                <a:t>2.</a:t>
              </a:r>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34" name="Group 7"/>
          <p:cNvGrpSpPr>
            <a:grpSpLocks/>
          </p:cNvGrpSpPr>
          <p:nvPr/>
        </p:nvGrpSpPr>
        <p:grpSpPr bwMode="auto">
          <a:xfrm>
            <a:off x="618830" y="4886812"/>
            <a:ext cx="8331216" cy="417267"/>
            <a:chOff x="1321" y="1845"/>
            <a:chExt cx="5248" cy="535"/>
          </a:xfrm>
        </p:grpSpPr>
        <p:sp>
          <p:nvSpPr>
            <p:cNvPr id="35" name="Line 8"/>
            <p:cNvSpPr>
              <a:spLocks noChangeShapeType="1"/>
            </p:cNvSpPr>
            <p:nvPr/>
          </p:nvSpPr>
          <p:spPr bwMode="gray">
            <a:xfrm>
              <a:off x="1550" y="2380"/>
              <a:ext cx="5019"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600">
                <a:latin typeface="Arial" panose="020B0604020202020204" pitchFamily="34" charset="0"/>
                <a:cs typeface="Arial" panose="020B0604020202020204" pitchFamily="34" charset="0"/>
              </a:endParaRPr>
            </a:p>
          </p:txBody>
        </p:sp>
        <p:sp>
          <p:nvSpPr>
            <p:cNvPr id="36" name="Text Box 10"/>
            <p:cNvSpPr txBox="1">
              <a:spLocks noChangeArrowheads="1"/>
            </p:cNvSpPr>
            <p:nvPr/>
          </p:nvSpPr>
          <p:spPr bwMode="gray">
            <a:xfrm>
              <a:off x="1461" y="1869"/>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ru-RU" sz="1600" dirty="0">
                <a:latin typeface="Arial" pitchFamily="34" charset="0"/>
                <a:cs typeface="Arial" pitchFamily="34" charset="0"/>
              </a:endParaRPr>
            </a:p>
          </p:txBody>
        </p:sp>
        <p:sp>
          <p:nvSpPr>
            <p:cNvPr id="37" name="Text Box 11"/>
            <p:cNvSpPr txBox="1">
              <a:spLocks noChangeArrowheads="1"/>
            </p:cNvSpPr>
            <p:nvPr/>
          </p:nvSpPr>
          <p:spPr bwMode="gray">
            <a:xfrm>
              <a:off x="1321" y="1845"/>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39" name="Line 8"/>
          <p:cNvSpPr>
            <a:spLocks noChangeShapeType="1"/>
          </p:cNvSpPr>
          <p:nvPr/>
        </p:nvSpPr>
        <p:spPr bwMode="gray">
          <a:xfrm>
            <a:off x="1017152" y="4005064"/>
            <a:ext cx="7967678"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600">
              <a:latin typeface="Arial" panose="020B0604020202020204" pitchFamily="34" charset="0"/>
              <a:cs typeface="Arial" panose="020B0604020202020204" pitchFamily="34" charset="0"/>
            </a:endParaRPr>
          </a:p>
        </p:txBody>
      </p:sp>
      <p:sp>
        <p:nvSpPr>
          <p:cNvPr id="40" name="Text Box 10"/>
          <p:cNvSpPr txBox="1">
            <a:spLocks noChangeArrowheads="1"/>
          </p:cNvSpPr>
          <p:nvPr/>
        </p:nvSpPr>
        <p:spPr bwMode="gray">
          <a:xfrm>
            <a:off x="1015334" y="2836093"/>
            <a:ext cx="79200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ru-RU" sz="1400" b="1" dirty="0" smtClean="0">
                <a:solidFill>
                  <a:srgbClr val="006666"/>
                </a:solidFill>
                <a:latin typeface="Times New Roman" panose="02020603050405020304" pitchFamily="18" charset="0"/>
                <a:cs typeface="Times New Roman" panose="02020603050405020304" pitchFamily="18" charset="0"/>
              </a:rPr>
              <a:t>ПРАВИЛА </a:t>
            </a:r>
            <a:r>
              <a:rPr lang="ru-RU" sz="1400" b="1" dirty="0">
                <a:solidFill>
                  <a:srgbClr val="006666"/>
                </a:solidFill>
                <a:latin typeface="Times New Roman" panose="02020603050405020304" pitchFamily="18" charset="0"/>
                <a:cs typeface="Times New Roman" panose="02020603050405020304" pitchFamily="18" charset="0"/>
              </a:rPr>
              <a:t>ИНДИВИДУАЛЬНОГО (ПЕРСОНИФИЦИРОВАННОГО) УЧЕТА ЗАСТРАХОВАННЫХ ЛИЦ В СИСТЕМЕ ГОСУДАРСТВЕННОГО СОЦИАЛЬНОГО </a:t>
            </a:r>
            <a:r>
              <a:rPr lang="ru-RU" sz="1400" b="1" dirty="0" smtClean="0">
                <a:solidFill>
                  <a:srgbClr val="006666"/>
                </a:solidFill>
                <a:latin typeface="Times New Roman" panose="02020603050405020304" pitchFamily="18" charset="0"/>
                <a:cs typeface="Times New Roman" panose="02020603050405020304" pitchFamily="18" charset="0"/>
              </a:rPr>
              <a:t>СТРАХОВАНИЯ </a:t>
            </a:r>
          </a:p>
          <a:p>
            <a:pPr algn="just">
              <a:defRPr/>
            </a:pPr>
            <a:r>
              <a:rPr lang="ru-RU" sz="1400" i="1" dirty="0" smtClean="0">
                <a:solidFill>
                  <a:srgbClr val="006666"/>
                </a:solidFill>
                <a:latin typeface="Times New Roman" panose="02020603050405020304" pitchFamily="18" charset="0"/>
                <a:cs typeface="Times New Roman" panose="02020603050405020304" pitchFamily="18" charset="0"/>
              </a:rPr>
              <a:t>(</a:t>
            </a:r>
            <a:r>
              <a:rPr lang="ru-RU" sz="1400" i="1" dirty="0" smtClean="0">
                <a:solidFill>
                  <a:srgbClr val="008080"/>
                </a:solidFill>
                <a:latin typeface="Times New Roman" panose="02020603050405020304" pitchFamily="18" charset="0"/>
                <a:cs typeface="Times New Roman" panose="02020603050405020304" pitchFamily="18" charset="0"/>
              </a:rPr>
              <a:t>постановление Совета Министров Республики Беларусь от 08.07.1997 № 837 (изменения от  30.12.2022 </a:t>
            </a:r>
            <a:r>
              <a:rPr lang="en-US" sz="1400" i="1" dirty="0">
                <a:solidFill>
                  <a:srgbClr val="008080"/>
                </a:solidFill>
                <a:latin typeface="Times New Roman" panose="02020603050405020304" pitchFamily="18" charset="0"/>
                <a:cs typeface="Times New Roman" panose="02020603050405020304" pitchFamily="18" charset="0"/>
              </a:rPr>
              <a:t>N </a:t>
            </a:r>
            <a:r>
              <a:rPr lang="ru-RU" sz="1400" i="1" dirty="0" smtClean="0">
                <a:solidFill>
                  <a:srgbClr val="008080"/>
                </a:solidFill>
                <a:latin typeface="Times New Roman" panose="02020603050405020304" pitchFamily="18" charset="0"/>
                <a:cs typeface="Times New Roman" panose="02020603050405020304" pitchFamily="18" charset="0"/>
              </a:rPr>
              <a:t>945) </a:t>
            </a:r>
          </a:p>
          <a:p>
            <a:pPr algn="just" fontAlgn="auto">
              <a:spcBef>
                <a:spcPts val="0"/>
              </a:spcBef>
              <a:spcAft>
                <a:spcPts val="0"/>
              </a:spcAft>
              <a:defRPr/>
            </a:pPr>
            <a:r>
              <a:rPr lang="ru-RU" sz="1400" dirty="0" smtClean="0">
                <a:solidFill>
                  <a:srgbClr val="008080"/>
                </a:solidFill>
                <a:latin typeface="Arial" pitchFamily="34" charset="0"/>
                <a:cs typeface="Arial" pitchFamily="34" charset="0"/>
              </a:rPr>
              <a:t>  </a:t>
            </a:r>
            <a:endParaRPr lang="ru-RU" sz="1400" dirty="0">
              <a:solidFill>
                <a:srgbClr val="008080"/>
              </a:solidFill>
              <a:latin typeface="Arial" pitchFamily="34" charset="0"/>
              <a:cs typeface="Arial" pitchFamily="34" charset="0"/>
            </a:endParaRPr>
          </a:p>
        </p:txBody>
      </p:sp>
      <p:sp>
        <p:nvSpPr>
          <p:cNvPr id="41" name="Text Box 11"/>
          <p:cNvSpPr txBox="1">
            <a:spLocks noChangeArrowheads="1"/>
          </p:cNvSpPr>
          <p:nvPr/>
        </p:nvSpPr>
        <p:spPr bwMode="gray">
          <a:xfrm>
            <a:off x="515501" y="1958711"/>
            <a:ext cx="3983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36B6A"/>
                </a:solidFill>
                <a:latin typeface="Arial" panose="020B0604020202020204" pitchFamily="34" charset="0"/>
                <a:cs typeface="Arial" panose="020B0604020202020204" pitchFamily="34" charset="0"/>
              </a:rPr>
              <a:t>1</a:t>
            </a:r>
            <a:r>
              <a:rPr lang="ru-RU" sz="1600" b="1" dirty="0" smtClean="0">
                <a:solidFill>
                  <a:srgbClr val="036B6A"/>
                </a:solidFill>
                <a:latin typeface="Arial" panose="020B0604020202020204" pitchFamily="34" charset="0"/>
                <a:cs typeface="Arial" panose="020B0604020202020204" pitchFamily="34" charset="0"/>
              </a:rPr>
              <a:t>.</a:t>
            </a:r>
            <a:endParaRPr lang="en-US" sz="1600" b="1" dirty="0">
              <a:solidFill>
                <a:srgbClr val="036B6A"/>
              </a:solidFill>
              <a:latin typeface="Arial" panose="020B0604020202020204" pitchFamily="34" charset="0"/>
              <a:cs typeface="Arial" panose="020B0604020202020204" pitchFamily="34" charset="0"/>
            </a:endParaRPr>
          </a:p>
        </p:txBody>
      </p:sp>
      <p:sp>
        <p:nvSpPr>
          <p:cNvPr id="2" name="Прямоугольник 1"/>
          <p:cNvSpPr/>
          <p:nvPr/>
        </p:nvSpPr>
        <p:spPr>
          <a:xfrm>
            <a:off x="1093308" y="5333570"/>
            <a:ext cx="7629625" cy="954107"/>
          </a:xfrm>
          <a:prstGeom prst="rect">
            <a:avLst/>
          </a:prstGeom>
        </p:spPr>
        <p:txBody>
          <a:bodyPr wrap="square">
            <a:spAutoFit/>
          </a:bodyPr>
          <a:lstStyle/>
          <a:p>
            <a:pPr algn="just"/>
            <a:r>
              <a:rPr lang="ru-RU" sz="1400" b="1" dirty="0" smtClean="0">
                <a:solidFill>
                  <a:srgbClr val="006666"/>
                </a:solidFill>
                <a:latin typeface="Times New Roman" panose="02020603050405020304" pitchFamily="18" charset="0"/>
                <a:cs typeface="Times New Roman" panose="02020603050405020304" pitchFamily="18" charset="0"/>
              </a:rPr>
              <a:t>ИНСТРУКЦИЯ ПО ФОРМАТУ ДОКУМЕНТОВ ПЕРСОНИФИЦИРОВАННОГО УЧЕТА </a:t>
            </a:r>
            <a:r>
              <a:rPr lang="ru-RU" sz="1400" dirty="0" smtClean="0">
                <a:solidFill>
                  <a:srgbClr val="006666"/>
                </a:solidFill>
                <a:latin typeface="Times New Roman" panose="02020603050405020304" pitchFamily="18" charset="0"/>
                <a:cs typeface="Times New Roman" panose="02020603050405020304" pitchFamily="18" charset="0"/>
              </a:rPr>
              <a:t>(</a:t>
            </a:r>
            <a:r>
              <a:rPr lang="ru-RU" sz="1400" i="1" dirty="0" smtClean="0">
                <a:solidFill>
                  <a:srgbClr val="006666"/>
                </a:solidFill>
                <a:latin typeface="Times New Roman" panose="02020603050405020304" pitchFamily="18" charset="0"/>
                <a:cs typeface="Times New Roman" panose="02020603050405020304" pitchFamily="18" charset="0"/>
              </a:rPr>
              <a:t>постановление правления Фонда социальной защиты населения Министерства труда и социальной защиты Республики Беларусь от 29.06.2009 № 10 (</a:t>
            </a:r>
            <a:r>
              <a:rPr lang="ru-RU" sz="1400" b="1" i="1" dirty="0" smtClean="0">
                <a:solidFill>
                  <a:srgbClr val="006666"/>
                </a:solidFill>
                <a:latin typeface="Times New Roman" panose="02020603050405020304" pitchFamily="18" charset="0"/>
                <a:cs typeface="Times New Roman" panose="02020603050405020304" pitchFamily="18" charset="0"/>
              </a:rPr>
              <a:t>изменения от </a:t>
            </a:r>
            <a:r>
              <a:rPr lang="ru-RU" sz="1400" b="1" i="1" dirty="0">
                <a:solidFill>
                  <a:srgbClr val="008080"/>
                </a:solidFill>
                <a:latin typeface="Times New Roman" panose="02020603050405020304" pitchFamily="18" charset="0"/>
                <a:cs typeface="Times New Roman" panose="02020603050405020304" pitchFamily="18" charset="0"/>
              </a:rPr>
              <a:t>18</a:t>
            </a:r>
            <a:r>
              <a:rPr lang="en-US" sz="1400" b="1" i="1" dirty="0">
                <a:solidFill>
                  <a:srgbClr val="008080"/>
                </a:solidFill>
                <a:latin typeface="Times New Roman" panose="02020603050405020304" pitchFamily="18" charset="0"/>
                <a:cs typeface="Times New Roman" panose="02020603050405020304" pitchFamily="18" charset="0"/>
              </a:rPr>
              <a:t>.</a:t>
            </a:r>
            <a:r>
              <a:rPr lang="ru-RU" sz="1400" b="1" i="1" dirty="0">
                <a:solidFill>
                  <a:srgbClr val="008080"/>
                </a:solidFill>
                <a:latin typeface="Times New Roman" panose="02020603050405020304" pitchFamily="18" charset="0"/>
                <a:cs typeface="Times New Roman" panose="02020603050405020304" pitchFamily="18" charset="0"/>
              </a:rPr>
              <a:t>08</a:t>
            </a:r>
            <a:r>
              <a:rPr lang="en-US" sz="1400" b="1" i="1" dirty="0">
                <a:solidFill>
                  <a:srgbClr val="008080"/>
                </a:solidFill>
                <a:latin typeface="Times New Roman" panose="02020603050405020304" pitchFamily="18" charset="0"/>
                <a:cs typeface="Times New Roman" panose="02020603050405020304" pitchFamily="18" charset="0"/>
              </a:rPr>
              <a:t>.202</a:t>
            </a:r>
            <a:r>
              <a:rPr lang="ru-RU" sz="1400" b="1" i="1" dirty="0">
                <a:solidFill>
                  <a:srgbClr val="008080"/>
                </a:solidFill>
                <a:latin typeface="Times New Roman" panose="02020603050405020304" pitchFamily="18" charset="0"/>
                <a:cs typeface="Times New Roman" panose="02020603050405020304" pitchFamily="18" charset="0"/>
              </a:rPr>
              <a:t>3</a:t>
            </a:r>
            <a:r>
              <a:rPr lang="en-US" sz="1400" b="1" i="1" dirty="0">
                <a:solidFill>
                  <a:srgbClr val="008080"/>
                </a:solidFill>
                <a:latin typeface="Times New Roman" panose="02020603050405020304" pitchFamily="18" charset="0"/>
                <a:cs typeface="Times New Roman" panose="02020603050405020304" pitchFamily="18" charset="0"/>
              </a:rPr>
              <a:t> N 1</a:t>
            </a:r>
            <a:r>
              <a:rPr lang="ru-RU" sz="1400" b="1" i="1" dirty="0">
                <a:solidFill>
                  <a:srgbClr val="008080"/>
                </a:solidFill>
                <a:latin typeface="Times New Roman" panose="02020603050405020304" pitchFamily="18" charset="0"/>
                <a:cs typeface="Times New Roman" panose="02020603050405020304" pitchFamily="18" charset="0"/>
              </a:rPr>
              <a:t>1</a:t>
            </a:r>
            <a:r>
              <a:rPr lang="ru-RU" sz="1400" b="1" i="1" dirty="0" smtClean="0">
                <a:solidFill>
                  <a:srgbClr val="006666"/>
                </a:solidFill>
                <a:latin typeface="Times New Roman" panose="02020603050405020304" pitchFamily="18" charset="0"/>
                <a:cs typeface="Times New Roman" panose="02020603050405020304" pitchFamily="18" charset="0"/>
              </a:rPr>
              <a:t>) </a:t>
            </a:r>
          </a:p>
          <a:p>
            <a:endParaRPr lang="ru-RU" sz="1400" b="1" dirty="0">
              <a:latin typeface="Arial" pitchFamily="34" charset="0"/>
              <a:cs typeface="Arial" pitchFamily="34" charset="0"/>
            </a:endParaRPr>
          </a:p>
        </p:txBody>
      </p:sp>
      <p:sp>
        <p:nvSpPr>
          <p:cNvPr id="27" name="Text Box 10"/>
          <p:cNvSpPr txBox="1">
            <a:spLocks noChangeArrowheads="1"/>
          </p:cNvSpPr>
          <p:nvPr/>
        </p:nvSpPr>
        <p:spPr bwMode="gray">
          <a:xfrm>
            <a:off x="1071692" y="4134543"/>
            <a:ext cx="778193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ru-RU" sz="1400" b="1" dirty="0" smtClean="0">
                <a:solidFill>
                  <a:srgbClr val="006666"/>
                </a:solidFill>
                <a:latin typeface="Times New Roman" panose="02020603050405020304" pitchFamily="18" charset="0"/>
                <a:cs typeface="Times New Roman" panose="02020603050405020304" pitchFamily="18" charset="0"/>
              </a:rPr>
              <a:t>ИНСТРУКЦИЯ О ПОРЯДКЕ ЗАПОЛНЕНИЯ ФОРМ ДОКУМЕНТОВ ПЕРСОНИФИЦИРОВАННОГО  УЧЕТА и </a:t>
            </a:r>
            <a:r>
              <a:rPr lang="ru-RU" sz="1400" b="1" dirty="0">
                <a:solidFill>
                  <a:srgbClr val="006666"/>
                </a:solidFill>
                <a:latin typeface="Times New Roman" panose="02020603050405020304" pitchFamily="18" charset="0"/>
                <a:cs typeface="Times New Roman" panose="02020603050405020304" pitchFamily="18" charset="0"/>
              </a:rPr>
              <a:t>ИНСТРУКЦИЯ </a:t>
            </a:r>
            <a:r>
              <a:rPr lang="ru-RU" sz="1400" b="1" dirty="0" smtClean="0">
                <a:solidFill>
                  <a:srgbClr val="006666"/>
                </a:solidFill>
                <a:latin typeface="Times New Roman" panose="02020603050405020304" pitchFamily="18" charset="0"/>
                <a:cs typeface="Times New Roman" panose="02020603050405020304" pitchFamily="18" charset="0"/>
              </a:rPr>
              <a:t>О ПОРЯДКЕ ПЕРЕДАЧИ- ПРИЕМА </a:t>
            </a:r>
            <a:r>
              <a:rPr lang="ru-RU" sz="1400" b="1" dirty="0">
                <a:solidFill>
                  <a:srgbClr val="006666"/>
                </a:solidFill>
                <a:latin typeface="Times New Roman" panose="02020603050405020304" pitchFamily="18" charset="0"/>
                <a:cs typeface="Times New Roman" panose="02020603050405020304" pitchFamily="18" charset="0"/>
              </a:rPr>
              <a:t>ФОРМ ДОКУМЕНТОВ ПЕРСОНИФИЦИРОВАННОГО  УЧЕТА </a:t>
            </a:r>
            <a:endParaRPr lang="ru-RU" sz="1400" b="1" dirty="0" smtClean="0">
              <a:solidFill>
                <a:srgbClr val="006666"/>
              </a:solidFill>
              <a:latin typeface="Times New Roman" panose="02020603050405020304" pitchFamily="18" charset="0"/>
              <a:cs typeface="Times New Roman" panose="02020603050405020304" pitchFamily="18" charset="0"/>
            </a:endParaRPr>
          </a:p>
          <a:p>
            <a:pPr algn="just">
              <a:defRPr/>
            </a:pPr>
            <a:r>
              <a:rPr lang="ru-RU" sz="1400" i="1" dirty="0" smtClean="0">
                <a:solidFill>
                  <a:srgbClr val="008080"/>
                </a:solidFill>
                <a:latin typeface="Times New Roman" panose="02020603050405020304" pitchFamily="18" charset="0"/>
                <a:cs typeface="Times New Roman" panose="02020603050405020304" pitchFamily="18" charset="0"/>
              </a:rPr>
              <a:t>(постановление правления Фонда социальной защиты населения Министерства труда и социальной защиты Республики Беларусь от 19.06.2014 № 7 (</a:t>
            </a:r>
            <a:r>
              <a:rPr lang="ru-RU" sz="1400" b="1" i="1" dirty="0" smtClean="0">
                <a:solidFill>
                  <a:srgbClr val="008080"/>
                </a:solidFill>
                <a:latin typeface="Times New Roman" panose="02020603050405020304" pitchFamily="18" charset="0"/>
                <a:cs typeface="Times New Roman" panose="02020603050405020304" pitchFamily="18" charset="0"/>
              </a:rPr>
              <a:t>изменения от 18</a:t>
            </a:r>
            <a:r>
              <a:rPr lang="en-US" sz="1400" b="1" i="1" dirty="0" smtClean="0">
                <a:solidFill>
                  <a:srgbClr val="008080"/>
                </a:solidFill>
                <a:latin typeface="Times New Roman" panose="02020603050405020304" pitchFamily="18" charset="0"/>
                <a:cs typeface="Times New Roman" panose="02020603050405020304" pitchFamily="18" charset="0"/>
              </a:rPr>
              <a:t>.</a:t>
            </a:r>
            <a:r>
              <a:rPr lang="ru-RU" sz="1400" b="1" i="1" dirty="0" smtClean="0">
                <a:solidFill>
                  <a:srgbClr val="008080"/>
                </a:solidFill>
                <a:latin typeface="Times New Roman" panose="02020603050405020304" pitchFamily="18" charset="0"/>
                <a:cs typeface="Times New Roman" panose="02020603050405020304" pitchFamily="18" charset="0"/>
              </a:rPr>
              <a:t>08</a:t>
            </a:r>
            <a:r>
              <a:rPr lang="en-US" sz="1400" b="1" i="1" dirty="0" smtClean="0">
                <a:solidFill>
                  <a:srgbClr val="008080"/>
                </a:solidFill>
                <a:latin typeface="Times New Roman" panose="02020603050405020304" pitchFamily="18" charset="0"/>
                <a:cs typeface="Times New Roman" panose="02020603050405020304" pitchFamily="18" charset="0"/>
              </a:rPr>
              <a:t>.202</a:t>
            </a:r>
            <a:r>
              <a:rPr lang="ru-RU" sz="1400" b="1" i="1" dirty="0" smtClean="0">
                <a:solidFill>
                  <a:srgbClr val="008080"/>
                </a:solidFill>
                <a:latin typeface="Times New Roman" panose="02020603050405020304" pitchFamily="18" charset="0"/>
                <a:cs typeface="Times New Roman" panose="02020603050405020304" pitchFamily="18" charset="0"/>
              </a:rPr>
              <a:t>3</a:t>
            </a:r>
            <a:r>
              <a:rPr lang="en-US" sz="1400" b="1" i="1" dirty="0" smtClean="0">
                <a:solidFill>
                  <a:srgbClr val="008080"/>
                </a:solidFill>
                <a:latin typeface="Times New Roman" panose="02020603050405020304" pitchFamily="18" charset="0"/>
                <a:cs typeface="Times New Roman" panose="02020603050405020304" pitchFamily="18" charset="0"/>
              </a:rPr>
              <a:t> N 1</a:t>
            </a:r>
            <a:r>
              <a:rPr lang="ru-RU" sz="1400" b="1" i="1" dirty="0" smtClean="0">
                <a:solidFill>
                  <a:srgbClr val="008080"/>
                </a:solidFill>
                <a:latin typeface="Times New Roman" panose="02020603050405020304" pitchFamily="18" charset="0"/>
                <a:cs typeface="Times New Roman" panose="02020603050405020304" pitchFamily="18" charset="0"/>
              </a:rPr>
              <a:t>1</a:t>
            </a:r>
            <a:r>
              <a:rPr lang="ru-RU" sz="1400" i="1" dirty="0" smtClean="0">
                <a:solidFill>
                  <a:srgbClr val="008080"/>
                </a:solidFill>
                <a:latin typeface="Times New Roman" panose="02020603050405020304" pitchFamily="18" charset="0"/>
                <a:cs typeface="Times New Roman" panose="02020603050405020304" pitchFamily="18" charset="0"/>
              </a:rPr>
              <a:t>)</a:t>
            </a:r>
            <a:endParaRPr lang="ru-RU" sz="1400" i="1" dirty="0">
              <a:solidFill>
                <a:srgbClr val="008080"/>
              </a:solidFill>
              <a:latin typeface="Times New Roman" panose="02020603050405020304" pitchFamily="18" charset="0"/>
              <a:cs typeface="Times New Roman" panose="02020603050405020304" pitchFamily="18" charset="0"/>
            </a:endParaRPr>
          </a:p>
        </p:txBody>
      </p:sp>
      <p:sp>
        <p:nvSpPr>
          <p:cNvPr id="21" name="Text Box 10"/>
          <p:cNvSpPr txBox="1">
            <a:spLocks noChangeArrowheads="1"/>
          </p:cNvSpPr>
          <p:nvPr/>
        </p:nvSpPr>
        <p:spPr bwMode="gray">
          <a:xfrm>
            <a:off x="1043566" y="1451098"/>
            <a:ext cx="79200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ru-RU" sz="1400" b="1" cap="all" dirty="0" smtClean="0">
                <a:solidFill>
                  <a:srgbClr val="006666"/>
                </a:solidFill>
                <a:latin typeface="Times New Roman" panose="02020603050405020304" pitchFamily="18" charset="0"/>
                <a:cs typeface="Times New Roman" panose="02020603050405020304" pitchFamily="18" charset="0"/>
              </a:rPr>
              <a:t>Закон </a:t>
            </a:r>
            <a:r>
              <a:rPr lang="ru-RU" sz="1400" b="1" cap="all" dirty="0">
                <a:solidFill>
                  <a:srgbClr val="006666"/>
                </a:solidFill>
                <a:latin typeface="Times New Roman" panose="02020603050405020304" pitchFamily="18" charset="0"/>
                <a:cs typeface="Times New Roman" panose="02020603050405020304" pitchFamily="18" charset="0"/>
              </a:rPr>
              <a:t>Республики Беларусь «Об индивидуальном (персонифицированном) учете в системе государственного социального страхования</a:t>
            </a:r>
            <a:r>
              <a:rPr lang="ru-RU" sz="1400" b="1" cap="all" dirty="0" smtClean="0">
                <a:solidFill>
                  <a:srgbClr val="006666"/>
                </a:solidFill>
                <a:latin typeface="Times New Roman" panose="02020603050405020304" pitchFamily="18" charset="0"/>
                <a:cs typeface="Times New Roman" panose="02020603050405020304" pitchFamily="18" charset="0"/>
              </a:rPr>
              <a:t>»</a:t>
            </a:r>
          </a:p>
          <a:p>
            <a:pPr algn="just" fontAlgn="auto">
              <a:spcBef>
                <a:spcPts val="0"/>
              </a:spcBef>
              <a:spcAft>
                <a:spcPts val="0"/>
              </a:spcAft>
              <a:defRPr/>
            </a:pPr>
            <a:r>
              <a:rPr lang="ru-RU" sz="1400" dirty="0" smtClean="0">
                <a:solidFill>
                  <a:srgbClr val="006666"/>
                </a:solidFill>
                <a:latin typeface="Times New Roman" panose="02020603050405020304" pitchFamily="18" charset="0"/>
                <a:cs typeface="Times New Roman" panose="02020603050405020304" pitchFamily="18" charset="0"/>
              </a:rPr>
              <a:t>(</a:t>
            </a:r>
            <a:r>
              <a:rPr lang="ru-RU" sz="1400" i="1" dirty="0">
                <a:solidFill>
                  <a:srgbClr val="006666"/>
                </a:solidFill>
                <a:latin typeface="Times New Roman" panose="02020603050405020304" pitchFamily="18" charset="0"/>
                <a:cs typeface="Times New Roman" panose="02020603050405020304" pitchFamily="18" charset="0"/>
              </a:rPr>
              <a:t>изменения от 10 декабря  2020 г. № 68-З «Об изменении законов по вопросам пенсионного обеспечения и государственного социального страхования»</a:t>
            </a:r>
            <a:r>
              <a:rPr lang="ru-RU" sz="1400" i="1" dirty="0" smtClean="0">
                <a:solidFill>
                  <a:srgbClr val="006666"/>
                </a:solidFill>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22" name="Text Box 11"/>
          <p:cNvSpPr txBox="1">
            <a:spLocks noChangeArrowheads="1"/>
          </p:cNvSpPr>
          <p:nvPr/>
        </p:nvSpPr>
        <p:spPr bwMode="gray">
          <a:xfrm>
            <a:off x="557433" y="5473409"/>
            <a:ext cx="355601" cy="3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00" b="1" dirty="0" smtClean="0">
                <a:solidFill>
                  <a:srgbClr val="036B6A"/>
                </a:solidFill>
                <a:latin typeface="Arial" panose="020B0604020202020204" pitchFamily="34" charset="0"/>
                <a:cs typeface="Arial" panose="020B0604020202020204" pitchFamily="34" charset="0"/>
              </a:rPr>
              <a:t>4.</a:t>
            </a:r>
            <a:endParaRPr lang="en-US" sz="1600" b="1" dirty="0">
              <a:solidFill>
                <a:srgbClr val="036B6A"/>
              </a:solidFill>
              <a:latin typeface="Arial" panose="020B0604020202020204" pitchFamily="34" charset="0"/>
              <a:cs typeface="Arial" panose="020B0604020202020204" pitchFamily="34" charset="0"/>
            </a:endParaRPr>
          </a:p>
        </p:txBody>
      </p:sp>
      <p:grpSp>
        <p:nvGrpSpPr>
          <p:cNvPr id="23" name="Group 7"/>
          <p:cNvGrpSpPr>
            <a:grpSpLocks/>
          </p:cNvGrpSpPr>
          <p:nvPr/>
        </p:nvGrpSpPr>
        <p:grpSpPr bwMode="auto">
          <a:xfrm>
            <a:off x="643159" y="2657859"/>
            <a:ext cx="8331216" cy="75050"/>
            <a:chOff x="1321" y="1845"/>
            <a:chExt cx="5248" cy="535"/>
          </a:xfrm>
        </p:grpSpPr>
        <p:sp>
          <p:nvSpPr>
            <p:cNvPr id="24" name="Line 8"/>
            <p:cNvSpPr>
              <a:spLocks noChangeShapeType="1"/>
            </p:cNvSpPr>
            <p:nvPr/>
          </p:nvSpPr>
          <p:spPr bwMode="gray">
            <a:xfrm>
              <a:off x="1550" y="2380"/>
              <a:ext cx="5019"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600">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gray">
            <a:xfrm>
              <a:off x="1461" y="1869"/>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ru-RU" sz="1600" dirty="0">
                <a:latin typeface="Arial" pitchFamily="34" charset="0"/>
                <a:cs typeface="Arial" pitchFamily="34" charset="0"/>
              </a:endParaRPr>
            </a:p>
          </p:txBody>
        </p:sp>
        <p:sp>
          <p:nvSpPr>
            <p:cNvPr id="28" name="Text Box 11"/>
            <p:cNvSpPr txBox="1">
              <a:spLocks noChangeArrowheads="1"/>
            </p:cNvSpPr>
            <p:nvPr/>
          </p:nvSpPr>
          <p:spPr bwMode="gray">
            <a:xfrm>
              <a:off x="1321" y="1845"/>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455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20699" y="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0" name="Заголовок 1"/>
          <p:cNvSpPr txBox="1">
            <a:spLocks/>
          </p:cNvSpPr>
          <p:nvPr/>
        </p:nvSpPr>
        <p:spPr>
          <a:xfrm>
            <a:off x="20699" y="1422581"/>
            <a:ext cx="9144002" cy="4881192"/>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solidFill>
                  <a:srgbClr val="009999"/>
                </a:solidFill>
                <a:latin typeface="Times New Roman" panose="02020603050405020304" pitchFamily="18" charset="0"/>
                <a:cs typeface="Times New Roman" panose="02020603050405020304" pitchFamily="18" charset="0"/>
              </a:rPr>
              <a:t>Плательщики страховых взносов, </a:t>
            </a:r>
            <a:endParaRPr lang="ru-RU" sz="3600" dirty="0" smtClean="0">
              <a:solidFill>
                <a:srgbClr val="009999"/>
              </a:solidFill>
              <a:latin typeface="Times New Roman" panose="02020603050405020304" pitchFamily="18" charset="0"/>
              <a:cs typeface="Times New Roman" panose="02020603050405020304" pitchFamily="18" charset="0"/>
            </a:endParaRPr>
          </a:p>
          <a:p>
            <a:r>
              <a:rPr lang="ru-RU" sz="3600" dirty="0" smtClean="0">
                <a:solidFill>
                  <a:srgbClr val="009999"/>
                </a:solidFill>
                <a:latin typeface="Times New Roman" panose="02020603050405020304" pitchFamily="18" charset="0"/>
                <a:cs typeface="Times New Roman" panose="02020603050405020304" pitchFamily="18" charset="0"/>
              </a:rPr>
              <a:t>имеющие </a:t>
            </a:r>
            <a:r>
              <a:rPr lang="ru-RU" sz="3600" dirty="0">
                <a:solidFill>
                  <a:srgbClr val="009999"/>
                </a:solidFill>
                <a:latin typeface="Times New Roman" panose="02020603050405020304" pitchFamily="18" charset="0"/>
                <a:cs typeface="Times New Roman" panose="02020603050405020304" pitchFamily="18" charset="0"/>
              </a:rPr>
              <a:t>недоимку, обязаны представлять пачки ДПУ, </a:t>
            </a:r>
            <a:r>
              <a:rPr lang="ru-RU" sz="3600" dirty="0" smtClean="0">
                <a:solidFill>
                  <a:srgbClr val="009999"/>
                </a:solidFill>
                <a:latin typeface="Times New Roman" panose="02020603050405020304" pitchFamily="18" charset="0"/>
                <a:cs typeface="Times New Roman" panose="02020603050405020304" pitchFamily="18" charset="0"/>
              </a:rPr>
              <a:t>содержащие </a:t>
            </a:r>
            <a:r>
              <a:rPr lang="ru-RU" sz="3600" dirty="0">
                <a:solidFill>
                  <a:srgbClr val="009999"/>
                </a:solidFill>
                <a:latin typeface="Times New Roman" panose="02020603050405020304" pitchFamily="18" charset="0"/>
                <a:cs typeface="Times New Roman" panose="02020603050405020304" pitchFamily="18" charset="0"/>
              </a:rPr>
              <a:t>формы ПУ-3, непосредственно в орган </a:t>
            </a:r>
            <a:r>
              <a:rPr lang="ru-RU" sz="3600" dirty="0" smtClean="0">
                <a:solidFill>
                  <a:srgbClr val="009999"/>
                </a:solidFill>
                <a:latin typeface="Times New Roman" panose="02020603050405020304" pitchFamily="18" charset="0"/>
                <a:cs typeface="Times New Roman" panose="02020603050405020304" pitchFamily="18" charset="0"/>
              </a:rPr>
              <a:t>Фонда</a:t>
            </a:r>
          </a:p>
          <a:p>
            <a:endParaRPr lang="ru-RU" sz="3600" dirty="0" smtClean="0">
              <a:solidFill>
                <a:srgbClr val="009999"/>
              </a:solidFill>
              <a:latin typeface="Times New Roman" panose="02020603050405020304" pitchFamily="18" charset="0"/>
              <a:cs typeface="Times New Roman" panose="02020603050405020304" pitchFamily="18" charset="0"/>
            </a:endParaRPr>
          </a:p>
          <a:p>
            <a:r>
              <a:rPr lang="ru-RU" sz="1600" dirty="0" smtClean="0">
                <a:solidFill>
                  <a:srgbClr val="009999"/>
                </a:solidFill>
                <a:latin typeface="Times New Roman" panose="02020603050405020304" pitchFamily="18" charset="0"/>
                <a:cs typeface="Times New Roman" panose="02020603050405020304" pitchFamily="18" charset="0"/>
              </a:rPr>
              <a:t>(</a:t>
            </a:r>
            <a:r>
              <a:rPr lang="ru-RU" sz="1600" dirty="0">
                <a:solidFill>
                  <a:srgbClr val="009999"/>
                </a:solidFill>
                <a:latin typeface="Times New Roman" panose="02020603050405020304" pitchFamily="18" charset="0"/>
                <a:cs typeface="Times New Roman" panose="02020603050405020304" pitchFamily="18" charset="0"/>
              </a:rPr>
              <a:t>пункт 5 Инструкции о передаче-приеме форм документов персонифицированного учета, утвержденной постановлением правления ФСЗН Минтруда и соцзащиты Республики Беларусь от 19.06.2014 № </a:t>
            </a:r>
            <a:r>
              <a:rPr lang="ru-RU" sz="1600" dirty="0" smtClean="0">
                <a:solidFill>
                  <a:srgbClr val="009999"/>
                </a:solidFill>
                <a:latin typeface="Times New Roman" panose="02020603050405020304" pitchFamily="18" charset="0"/>
                <a:cs typeface="Times New Roman" panose="02020603050405020304" pitchFamily="18" charset="0"/>
              </a:rPr>
              <a:t>7)</a:t>
            </a:r>
            <a:endParaRPr lang="ru-RU" sz="1600" dirty="0">
              <a:solidFill>
                <a:srgbClr val="009999"/>
              </a:solidFill>
              <a:latin typeface="Times New Roman" panose="02020603050405020304" pitchFamily="18" charset="0"/>
              <a:cs typeface="Times New Roman" panose="02020603050405020304" pitchFamily="18" charset="0"/>
            </a:endParaRPr>
          </a:p>
          <a:p>
            <a:r>
              <a:rPr lang="ru-RU" sz="1600" dirty="0">
                <a:solidFill>
                  <a:srgbClr val="009999"/>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2" y="0"/>
            <a:ext cx="8820474" cy="646331"/>
          </a:xfrm>
          <a:prstGeom prst="rect">
            <a:avLst/>
          </a:prstGeom>
        </p:spPr>
        <p:txBody>
          <a:bodyPr wrap="square">
            <a:spAutoFit/>
          </a:bodyPr>
          <a:lstStyle/>
          <a:p>
            <a:pPr algn="ctr"/>
            <a:r>
              <a:rPr lang="ru-RU" sz="3600" dirty="0">
                <a:latin typeface="Times New Roman" panose="02020603050405020304" pitchFamily="18" charset="0"/>
                <a:cs typeface="Times New Roman" panose="02020603050405020304" pitchFamily="18" charset="0"/>
              </a:rPr>
              <a:t>Порядок 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77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1" y="190381"/>
            <a:ext cx="9142882" cy="1477328"/>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p:txBody>
      </p:sp>
      <p:sp>
        <p:nvSpPr>
          <p:cNvPr id="5" name="Прямоугольник 4"/>
          <p:cNvSpPr/>
          <p:nvPr/>
        </p:nvSpPr>
        <p:spPr>
          <a:xfrm>
            <a:off x="-2" y="1484784"/>
            <a:ext cx="8892482" cy="4201150"/>
          </a:xfrm>
          <a:prstGeom prst="rect">
            <a:avLst/>
          </a:prstGeom>
        </p:spPr>
        <p:txBody>
          <a:bodyPr wrap="square">
            <a:spAutoFit/>
          </a:bodyPr>
          <a:lstStyle/>
          <a:p>
            <a:r>
              <a:rPr lang="ru-RU" sz="2100" dirty="0">
                <a:latin typeface="Times New Roman" panose="02020603050405020304" pitchFamily="18" charset="0"/>
                <a:cs typeface="Times New Roman" panose="02020603050405020304" pitchFamily="18" charset="0"/>
              </a:rPr>
              <a:t>Если </a:t>
            </a:r>
            <a:r>
              <a:rPr lang="ru-RU" sz="2100" u="sng" dirty="0">
                <a:latin typeface="Times New Roman" panose="02020603050405020304" pitchFamily="18" charset="0"/>
                <a:cs typeface="Times New Roman" panose="02020603050405020304" pitchFamily="18" charset="0"/>
              </a:rPr>
              <a:t>общая сумма выплат</a:t>
            </a:r>
            <a:r>
              <a:rPr lang="ru-RU" sz="2100" dirty="0">
                <a:latin typeface="Times New Roman" panose="02020603050405020304" pitchFamily="18" charset="0"/>
                <a:cs typeface="Times New Roman" panose="02020603050405020304" pitchFamily="18" charset="0"/>
              </a:rPr>
              <a:t>, на которые начисляются взносы в ФСЗН, и пособий по временной нетрудоспособности оказалась </a:t>
            </a:r>
            <a:r>
              <a:rPr lang="ru-RU" sz="2100" u="sng" dirty="0">
                <a:latin typeface="Times New Roman" panose="02020603050405020304" pitchFamily="18" charset="0"/>
                <a:cs typeface="Times New Roman" panose="02020603050405020304" pitchFamily="18" charset="0"/>
              </a:rPr>
              <a:t>ниже МЗП </a:t>
            </a:r>
            <a:r>
              <a:rPr lang="ru-RU" sz="2100" dirty="0">
                <a:latin typeface="Times New Roman" panose="02020603050405020304" pitchFamily="18" charset="0"/>
                <a:cs typeface="Times New Roman" panose="02020603050405020304" pitchFamily="18" charset="0"/>
              </a:rPr>
              <a:t>(в январе - </a:t>
            </a:r>
            <a:r>
              <a:rPr lang="ru-RU" sz="2100" dirty="0" smtClean="0">
                <a:latin typeface="Times New Roman" panose="02020603050405020304" pitchFamily="18" charset="0"/>
                <a:cs typeface="Times New Roman" panose="02020603050405020304" pitchFamily="18" charset="0"/>
              </a:rPr>
              <a:t>сентябре </a:t>
            </a:r>
            <a:r>
              <a:rPr lang="ru-RU" sz="2100" dirty="0">
                <a:latin typeface="Times New Roman" panose="02020603050405020304" pitchFamily="18" charset="0"/>
                <a:cs typeface="Times New Roman" panose="02020603050405020304" pitchFamily="18" charset="0"/>
              </a:rPr>
              <a:t>2023 г. она </a:t>
            </a:r>
            <a:r>
              <a:rPr lang="ru-RU" sz="2100" dirty="0" smtClean="0">
                <a:latin typeface="Times New Roman" panose="02020603050405020304" pitchFamily="18" charset="0"/>
                <a:cs typeface="Times New Roman" panose="02020603050405020304" pitchFamily="18" charset="0"/>
              </a:rPr>
              <a:t>равна </a:t>
            </a:r>
            <a:r>
              <a:rPr lang="ru-RU" sz="2100" dirty="0">
                <a:latin typeface="Times New Roman" panose="02020603050405020304" pitchFamily="18" charset="0"/>
                <a:cs typeface="Times New Roman" panose="02020603050405020304" pitchFamily="18" charset="0"/>
              </a:rPr>
              <a:t>554 руб.), в </a:t>
            </a:r>
            <a:r>
              <a:rPr lang="ru-RU" sz="2100" dirty="0" smtClean="0">
                <a:latin typeface="Times New Roman" panose="02020603050405020304" pitchFamily="18" charset="0"/>
                <a:cs typeface="Times New Roman" panose="02020603050405020304" pitchFamily="18" charset="0"/>
              </a:rPr>
              <a:t>графе </a:t>
            </a:r>
            <a:r>
              <a:rPr lang="ru-RU" sz="2100" dirty="0">
                <a:latin typeface="Times New Roman" panose="02020603050405020304" pitchFamily="18" charset="0"/>
                <a:cs typeface="Times New Roman" panose="02020603050405020304" pitchFamily="18" charset="0"/>
              </a:rPr>
              <a:t>формы ПУ-3 необходимо </a:t>
            </a:r>
            <a:r>
              <a:rPr lang="ru-RU" sz="2100" u="sng" dirty="0">
                <a:latin typeface="Times New Roman" panose="02020603050405020304" pitchFamily="18" charset="0"/>
                <a:cs typeface="Times New Roman" panose="02020603050405020304" pitchFamily="18" charset="0"/>
              </a:rPr>
              <a:t>указать код, </a:t>
            </a:r>
            <a:r>
              <a:rPr lang="ru-RU" sz="2100" dirty="0">
                <a:latin typeface="Times New Roman" panose="02020603050405020304" pitchFamily="18" charset="0"/>
                <a:cs typeface="Times New Roman" panose="02020603050405020304" pitchFamily="18" charset="0"/>
              </a:rPr>
              <a:t>соответствующий причине такой ситуации</a:t>
            </a:r>
            <a:r>
              <a:rPr lang="ru-RU" sz="2100" dirty="0" smtClean="0">
                <a:latin typeface="Times New Roman" panose="02020603050405020304" pitchFamily="18" charset="0"/>
                <a:cs typeface="Times New Roman" panose="02020603050405020304" pitchFamily="18" charset="0"/>
              </a:rPr>
              <a:t>.</a:t>
            </a:r>
          </a:p>
          <a:p>
            <a:r>
              <a:rPr lang="ru-RU" sz="2100" dirty="0" smtClean="0">
                <a:latin typeface="Times New Roman" panose="02020603050405020304" pitchFamily="18" charset="0"/>
                <a:cs typeface="Times New Roman" panose="02020603050405020304" pitchFamily="18" charset="0"/>
              </a:rPr>
              <a:t>Коды </a:t>
            </a:r>
            <a:r>
              <a:rPr lang="ru-RU" sz="2100" dirty="0">
                <a:latin typeface="Times New Roman" panose="02020603050405020304" pitchFamily="18" charset="0"/>
                <a:cs typeface="Times New Roman" panose="02020603050405020304" pitchFamily="18" charset="0"/>
              </a:rPr>
              <a:t>указаны в приложении 5 к Инструкции о заполнении </a:t>
            </a:r>
            <a:r>
              <a:rPr lang="ru-RU" sz="2100" dirty="0" smtClean="0">
                <a:latin typeface="Times New Roman" panose="02020603050405020304" pitchFamily="18" charset="0"/>
                <a:cs typeface="Times New Roman" panose="02020603050405020304" pitchFamily="18" charset="0"/>
              </a:rPr>
              <a:t>ДПУ (</a:t>
            </a:r>
            <a:r>
              <a:rPr lang="ru-RU" sz="2100" i="1" dirty="0" smtClean="0">
                <a:latin typeface="Times New Roman" panose="02020603050405020304" pitchFamily="18" charset="0"/>
                <a:cs typeface="Times New Roman" panose="02020603050405020304" pitchFamily="18" charset="0"/>
              </a:rPr>
              <a:t>всего 24 </a:t>
            </a:r>
            <a:r>
              <a:rPr lang="ru-RU" sz="2100" dirty="0" smtClean="0">
                <a:latin typeface="Times New Roman" panose="02020603050405020304" pitchFamily="18" charset="0"/>
                <a:cs typeface="Times New Roman" panose="02020603050405020304" pitchFamily="18" charset="0"/>
              </a:rPr>
              <a:t>). Данная графа заполняется  по работающим </a:t>
            </a:r>
            <a:r>
              <a:rPr lang="ru-RU" sz="2100" dirty="0">
                <a:latin typeface="Times New Roman" panose="02020603050405020304" pitchFamily="18" charset="0"/>
                <a:cs typeface="Times New Roman" panose="02020603050405020304" pitchFamily="18" charset="0"/>
              </a:rPr>
              <a:t>по трудовым договорам (код "01"), </a:t>
            </a:r>
            <a:r>
              <a:rPr lang="ru-RU" sz="2100" dirty="0" smtClean="0">
                <a:latin typeface="Times New Roman" panose="02020603050405020304" pitchFamily="18" charset="0"/>
                <a:cs typeface="Times New Roman" panose="02020603050405020304" pitchFamily="18" charset="0"/>
              </a:rPr>
              <a:t>государственным гражданским служащим </a:t>
            </a:r>
            <a:r>
              <a:rPr lang="ru-RU" sz="2100" dirty="0">
                <a:latin typeface="Times New Roman" panose="02020603050405020304" pitchFamily="18" charset="0"/>
                <a:cs typeface="Times New Roman" panose="02020603050405020304" pitchFamily="18" charset="0"/>
              </a:rPr>
              <a:t>(код "07") и </a:t>
            </a:r>
            <a:r>
              <a:rPr lang="ru-RU" sz="2100" dirty="0" smtClean="0">
                <a:latin typeface="Times New Roman" panose="02020603050405020304" pitchFamily="18" charset="0"/>
                <a:cs typeface="Times New Roman" panose="02020603050405020304" pitchFamily="18" charset="0"/>
              </a:rPr>
              <a:t>тем, </a:t>
            </a:r>
            <a:r>
              <a:rPr lang="ru-RU" sz="2100" dirty="0">
                <a:latin typeface="Times New Roman" panose="02020603050405020304" pitchFamily="18" charset="0"/>
                <a:cs typeface="Times New Roman" panose="02020603050405020304" pitchFamily="18" charset="0"/>
              </a:rPr>
              <a:t>кто является собственником имущества (участником, членом, учредителем) юридического лица и выполняет функции его руководителя (код "30") (подп. 28.2 Инструкции по формату ДПУ</a:t>
            </a:r>
            <a:r>
              <a:rPr lang="ru-RU" sz="2100" dirty="0" smtClean="0">
                <a:latin typeface="Times New Roman" panose="02020603050405020304" pitchFamily="18" charset="0"/>
                <a:cs typeface="Times New Roman" panose="02020603050405020304" pitchFamily="18" charset="0"/>
              </a:rPr>
              <a:t>).</a:t>
            </a:r>
          </a:p>
          <a:p>
            <a:endParaRPr lang="ru-RU" sz="2100" dirty="0" smtClean="0">
              <a:latin typeface="Times New Roman" panose="02020603050405020304" pitchFamily="18" charset="0"/>
              <a:cs typeface="Times New Roman" panose="02020603050405020304" pitchFamily="18" charset="0"/>
            </a:endParaRPr>
          </a:p>
          <a:p>
            <a:endParaRPr lang="ru-RU" dirty="0"/>
          </a:p>
          <a:p>
            <a:r>
              <a:rPr lang="ru-RU"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786461"/>
            <a:ext cx="914288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80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09636"/>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1" y="190381"/>
            <a:ext cx="9142882" cy="1477328"/>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p:txBody>
      </p:sp>
      <p:sp>
        <p:nvSpPr>
          <p:cNvPr id="7" name="Прямоугольник 6"/>
          <p:cNvSpPr/>
          <p:nvPr/>
        </p:nvSpPr>
        <p:spPr>
          <a:xfrm>
            <a:off x="1" y="1667709"/>
            <a:ext cx="9036495" cy="4524315"/>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Уплата взносов отражается </a:t>
            </a:r>
            <a:r>
              <a:rPr lang="ru-RU" sz="2400" dirty="0">
                <a:latin typeface="Times New Roman" panose="02020603050405020304" pitchFamily="18" charset="0"/>
                <a:cs typeface="Times New Roman" panose="02020603050405020304" pitchFamily="18" charset="0"/>
              </a:rPr>
              <a:t>в форме ПУ-3 в том месяце, за который они уплачены.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взносы за определенный месяц уплачены частично, сумма уплаченных взносов указывается по всем застрахованным лицам в формах ПУ-3 пропорционально начисленным взносам за отчетный период. При этом по коду "ВЗНОСЫВРЕМ" нельзя указывать полный месяц (ч. 2 п. 16 Инструкции о заполнении ДПУ, </a:t>
            </a:r>
            <a:r>
              <a:rPr lang="ru-RU" sz="2400" dirty="0" err="1">
                <a:latin typeface="Times New Roman" panose="02020603050405020304" pitchFamily="18" charset="0"/>
                <a:cs typeface="Times New Roman" panose="02020603050405020304" pitchFamily="18" charset="0"/>
              </a:rPr>
              <a:t>абз</a:t>
            </a:r>
            <a:r>
              <a:rPr lang="ru-RU" sz="2400" dirty="0">
                <a:latin typeface="Times New Roman" panose="02020603050405020304" pitchFamily="18" charset="0"/>
                <a:cs typeface="Times New Roman" panose="02020603050405020304" pitchFamily="18" charset="0"/>
              </a:rPr>
              <a:t>. 2 ч. 1 п. 10 Правил N 837, подп. 28.2 Инструкции по формату ДПУ).</a:t>
            </a: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Учитывая </a:t>
            </a:r>
            <a:r>
              <a:rPr lang="ru-RU" sz="2400" dirty="0">
                <a:latin typeface="Times New Roman" panose="02020603050405020304" pitchFamily="18" charset="0"/>
                <a:cs typeface="Times New Roman" panose="02020603050405020304" pitchFamily="18" charset="0"/>
              </a:rPr>
              <a:t>эти правила, формы ПУ-3 следует сдавать в пределах установленного срока (для </a:t>
            </a:r>
            <a:r>
              <a:rPr lang="en-US" sz="2400" dirty="0" smtClean="0">
                <a:latin typeface="Times New Roman" panose="02020603050405020304" pitchFamily="18" charset="0"/>
                <a:cs typeface="Times New Roman" panose="02020603050405020304" pitchFamily="18" charset="0"/>
              </a:rPr>
              <a:t>III</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квартала 2023 г. - не позднее </a:t>
            </a:r>
            <a:r>
              <a:rPr lang="ru-RU" sz="2400" dirty="0" smtClean="0">
                <a:latin typeface="Times New Roman" panose="02020603050405020304" pitchFamily="18" charset="0"/>
                <a:cs typeface="Times New Roman" panose="02020603050405020304" pitchFamily="18" charset="0"/>
              </a:rPr>
              <a:t>31.</a:t>
            </a:r>
            <a:r>
              <a:rPr lang="en-US" sz="2400" dirty="0" smtClean="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0.2023</a:t>
            </a:r>
            <a:r>
              <a:rPr lang="ru-RU" sz="2400" dirty="0">
                <a:latin typeface="Times New Roman" panose="02020603050405020304" pitchFamily="18" charset="0"/>
                <a:cs typeface="Times New Roman" panose="02020603050405020304" pitchFamily="18" charset="0"/>
              </a:rPr>
              <a:t>) после уплаты взносов за отчетный период</a:t>
            </a:r>
            <a:r>
              <a:rPr lang="ru-RU" dirty="0"/>
              <a:t>.</a:t>
            </a:r>
          </a:p>
        </p:txBody>
      </p:sp>
    </p:spTree>
    <p:extLst>
      <p:ext uri="{BB962C8B-B14F-4D97-AF65-F5344CB8AC3E}">
        <p14:creationId xmlns:p14="http://schemas.microsoft.com/office/powerpoint/2010/main" val="15720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09636"/>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1" y="190381"/>
            <a:ext cx="9142882" cy="1477328"/>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p:txBody>
      </p:sp>
      <p:sp>
        <p:nvSpPr>
          <p:cNvPr id="9" name="Прямоугольник 8"/>
          <p:cNvSpPr/>
          <p:nvPr/>
        </p:nvSpPr>
        <p:spPr>
          <a:xfrm>
            <a:off x="1" y="1556792"/>
            <a:ext cx="9142881" cy="1477328"/>
          </a:xfrm>
          <a:prstGeom prst="rect">
            <a:avLst/>
          </a:prstGeom>
        </p:spPr>
        <p:txBody>
          <a:bodyPr wrap="square">
            <a:spAutoFit/>
          </a:bodyPr>
          <a:lstStyle/>
          <a:p>
            <a:r>
              <a:rPr lang="ru-RU" i="1" dirty="0">
                <a:solidFill>
                  <a:srgbClr val="009999"/>
                </a:solidFill>
                <a:latin typeface="Times New Roman" panose="02020603050405020304" pitchFamily="18" charset="0"/>
                <a:cs typeface="Times New Roman" panose="02020603050405020304" pitchFamily="18" charset="0"/>
              </a:rPr>
              <a:t>Выплаты работникам за отчетный месяц </a:t>
            </a:r>
            <a:r>
              <a:rPr lang="ru-RU" i="1" dirty="0" smtClean="0">
                <a:solidFill>
                  <a:srgbClr val="009999"/>
                </a:solidFill>
                <a:latin typeface="Times New Roman" panose="02020603050405020304" pitchFamily="18" charset="0"/>
                <a:cs typeface="Times New Roman" panose="02020603050405020304" pitchFamily="18" charset="0"/>
              </a:rPr>
              <a:t>2023 </a:t>
            </a:r>
            <a:r>
              <a:rPr lang="ru-RU" i="1" dirty="0">
                <a:solidFill>
                  <a:srgbClr val="009999"/>
                </a:solidFill>
                <a:latin typeface="Times New Roman" panose="02020603050405020304" pitchFamily="18" charset="0"/>
                <a:cs typeface="Times New Roman" panose="02020603050405020304" pitchFamily="18" charset="0"/>
              </a:rPr>
              <a:t>г. составили</a:t>
            </a:r>
          </a:p>
          <a:p>
            <a:r>
              <a:rPr lang="ru-RU" i="1" dirty="0">
                <a:solidFill>
                  <a:srgbClr val="009999"/>
                </a:solidFill>
                <a:latin typeface="Times New Roman" panose="02020603050405020304" pitchFamily="18" charset="0"/>
                <a:cs typeface="Times New Roman" panose="02020603050405020304" pitchFamily="18" charset="0"/>
              </a:rPr>
              <a:t> </a:t>
            </a:r>
            <a:r>
              <a:rPr lang="ru-RU" i="1" dirty="0" err="1" smtClean="0">
                <a:solidFill>
                  <a:srgbClr val="009999"/>
                </a:solidFill>
                <a:latin typeface="Times New Roman" panose="02020603050405020304" pitchFamily="18" charset="0"/>
                <a:cs typeface="Times New Roman" panose="02020603050405020304" pitchFamily="18" charset="0"/>
              </a:rPr>
              <a:t>Нестерику</a:t>
            </a:r>
            <a:r>
              <a:rPr lang="ru-RU" i="1" dirty="0" smtClean="0">
                <a:solidFill>
                  <a:srgbClr val="009999"/>
                </a:solidFill>
                <a:latin typeface="Times New Roman" panose="02020603050405020304" pitchFamily="18" charset="0"/>
                <a:cs typeface="Times New Roman" panose="02020603050405020304" pitchFamily="18" charset="0"/>
              </a:rPr>
              <a:t>- </a:t>
            </a:r>
            <a:r>
              <a:rPr lang="ru-RU" i="1" dirty="0">
                <a:solidFill>
                  <a:srgbClr val="009999"/>
                </a:solidFill>
                <a:latin typeface="Times New Roman" panose="02020603050405020304" pitchFamily="18" charset="0"/>
                <a:cs typeface="Times New Roman" panose="02020603050405020304" pitchFamily="18" charset="0"/>
              </a:rPr>
              <a:t>500 руб., Карасеву- 800 руб., Серому - 1000 руб. Взносы с этих выплат </a:t>
            </a:r>
            <a:r>
              <a:rPr lang="ru-RU" i="1" dirty="0" smtClean="0">
                <a:solidFill>
                  <a:srgbClr val="009999"/>
                </a:solidFill>
                <a:latin typeface="Times New Roman" panose="02020603050405020304" pitchFamily="18" charset="0"/>
                <a:cs typeface="Times New Roman" panose="02020603050405020304" pitchFamily="18" charset="0"/>
              </a:rPr>
              <a:t>  составили </a:t>
            </a:r>
            <a:r>
              <a:rPr lang="ru-RU" i="1" dirty="0">
                <a:solidFill>
                  <a:srgbClr val="009999"/>
                </a:solidFill>
                <a:latin typeface="Times New Roman" panose="02020603050405020304" pitchFamily="18" charset="0"/>
                <a:cs typeface="Times New Roman" panose="02020603050405020304" pitchFamily="18" charset="0"/>
              </a:rPr>
              <a:t>805 руб. Уплачено было только 300 руб. По коду "ВЗНОСЫВРЕМ" данный месяц отражается пропорционально уплаченным за него взносам.</a:t>
            </a:r>
            <a:endParaRPr lang="ru-RU" dirty="0">
              <a:solidFill>
                <a:srgbClr val="009999"/>
              </a:solidFill>
              <a:latin typeface="Times New Roman" panose="02020603050405020304" pitchFamily="18" charset="0"/>
              <a:cs typeface="Times New Roman" panose="02020603050405020304" pitchFamily="18" charset="0"/>
            </a:endParaRPr>
          </a:p>
          <a:p>
            <a:r>
              <a:rPr lang="ru-RU" i="1" dirty="0">
                <a:solidFill>
                  <a:srgbClr val="009999"/>
                </a:solidFill>
                <a:latin typeface="Times New Roman" panose="02020603050405020304" pitchFamily="18" charset="0"/>
                <a:cs typeface="Times New Roman" panose="02020603050405020304" pitchFamily="18" charset="0"/>
              </a:rPr>
              <a:t> Расчет сумм взносов, которые будут отражены в формах ПУ-3.</a:t>
            </a:r>
            <a:endParaRPr lang="ru-RU" dirty="0">
              <a:solidFill>
                <a:srgbClr val="009999"/>
              </a:solidFill>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494283841"/>
              </p:ext>
            </p:extLst>
          </p:nvPr>
        </p:nvGraphicFramePr>
        <p:xfrm>
          <a:off x="38446" y="3199099"/>
          <a:ext cx="9108507" cy="3471261"/>
        </p:xfrm>
        <a:graphic>
          <a:graphicData uri="http://schemas.openxmlformats.org/drawingml/2006/table">
            <a:tbl>
              <a:tblPr>
                <a:tableStyleId>{5C22544A-7EE6-4342-B048-85BDC9FD1C3A}</a:tableStyleId>
              </a:tblPr>
              <a:tblGrid>
                <a:gridCol w="1281558"/>
                <a:gridCol w="1052565"/>
                <a:gridCol w="1480422"/>
                <a:gridCol w="2675605"/>
                <a:gridCol w="2618357"/>
              </a:tblGrid>
              <a:tr h="609189">
                <a:tc>
                  <a:txBody>
                    <a:bodyPr/>
                    <a:lstStyle/>
                    <a:p>
                      <a:pPr algn="ctr">
                        <a:lnSpc>
                          <a:spcPct val="115000"/>
                        </a:lnSpc>
                        <a:spcAft>
                          <a:spcPts val="0"/>
                        </a:spcAft>
                      </a:pPr>
                      <a:r>
                        <a:rPr lang="ru-RU" sz="1000" dirty="0">
                          <a:effectLst/>
                        </a:rPr>
                        <a:t>Работник</a:t>
                      </a:r>
                      <a:endParaRPr lang="ru-RU" sz="1000" dirty="0">
                        <a:effectLst/>
                        <a:latin typeface="Arial"/>
                        <a:ea typeface="Times New Roman"/>
                      </a:endParaRPr>
                    </a:p>
                  </a:txBody>
                  <a:tcPr marL="39370" marR="39370" marT="64770" marB="64770"/>
                </a:tc>
                <a:tc>
                  <a:txBody>
                    <a:bodyPr/>
                    <a:lstStyle/>
                    <a:p>
                      <a:pPr algn="ctr">
                        <a:lnSpc>
                          <a:spcPct val="115000"/>
                        </a:lnSpc>
                        <a:spcAft>
                          <a:spcPts val="0"/>
                        </a:spcAft>
                      </a:pPr>
                      <a:r>
                        <a:rPr lang="ru-RU" sz="1000">
                          <a:effectLst/>
                        </a:rPr>
                        <a:t>Зарплата, руб.</a:t>
                      </a:r>
                      <a:endParaRPr lang="ru-RU" sz="1000">
                        <a:effectLst/>
                        <a:latin typeface="Arial"/>
                        <a:ea typeface="Times New Roman"/>
                      </a:endParaRPr>
                    </a:p>
                  </a:txBody>
                  <a:tcPr marL="39370" marR="39370" marT="64770" marB="64770"/>
                </a:tc>
                <a:tc>
                  <a:txBody>
                    <a:bodyPr/>
                    <a:lstStyle/>
                    <a:p>
                      <a:pPr algn="ctr">
                        <a:lnSpc>
                          <a:spcPct val="115000"/>
                        </a:lnSpc>
                        <a:spcAft>
                          <a:spcPts val="0"/>
                        </a:spcAft>
                      </a:pPr>
                      <a:r>
                        <a:rPr lang="ru-RU" sz="1000" dirty="0">
                          <a:effectLst/>
                        </a:rPr>
                        <a:t>Начисленные взносы, руб.</a:t>
                      </a:r>
                      <a:endParaRPr lang="ru-RU" sz="1000" dirty="0">
                        <a:effectLst/>
                        <a:latin typeface="Arial"/>
                        <a:ea typeface="Times New Roman"/>
                      </a:endParaRPr>
                    </a:p>
                  </a:txBody>
                  <a:tcPr marL="39370" marR="39370" marT="64770" marB="64770"/>
                </a:tc>
                <a:tc>
                  <a:txBody>
                    <a:bodyPr/>
                    <a:lstStyle/>
                    <a:p>
                      <a:pPr algn="ctr">
                        <a:lnSpc>
                          <a:spcPct val="115000"/>
                        </a:lnSpc>
                        <a:spcAft>
                          <a:spcPts val="0"/>
                        </a:spcAft>
                      </a:pPr>
                      <a:r>
                        <a:rPr lang="ru-RU" sz="1000" dirty="0">
                          <a:effectLst/>
                        </a:rPr>
                        <a:t>Доля взносов каждого работника в общей сумме начисленных взносов</a:t>
                      </a:r>
                      <a:endParaRPr lang="ru-RU" sz="1000" dirty="0">
                        <a:effectLst/>
                        <a:latin typeface="Arial"/>
                        <a:ea typeface="Times New Roman"/>
                      </a:endParaRPr>
                    </a:p>
                  </a:txBody>
                  <a:tcPr marL="39370" marR="39370" marT="64770" marB="64770"/>
                </a:tc>
                <a:tc>
                  <a:txBody>
                    <a:bodyPr/>
                    <a:lstStyle/>
                    <a:p>
                      <a:pPr algn="ctr">
                        <a:lnSpc>
                          <a:spcPct val="115000"/>
                        </a:lnSpc>
                        <a:spcAft>
                          <a:spcPts val="0"/>
                        </a:spcAft>
                      </a:pPr>
                      <a:r>
                        <a:rPr lang="ru-RU" sz="1000">
                          <a:effectLst/>
                        </a:rPr>
                        <a:t>Сумма уплаченных взносов, отражаемая в форме ПУ-3</a:t>
                      </a:r>
                      <a:endParaRPr lang="ru-RU" sz="1000">
                        <a:effectLst/>
                        <a:latin typeface="Arial"/>
                        <a:ea typeface="Times New Roman"/>
                      </a:endParaRPr>
                    </a:p>
                  </a:txBody>
                  <a:tcPr marL="39370" marR="39370" marT="64770" marB="64770"/>
                </a:tc>
              </a:tr>
              <a:tr h="770350">
                <a:tc>
                  <a:txBody>
                    <a:bodyPr/>
                    <a:lstStyle/>
                    <a:p>
                      <a:pPr>
                        <a:lnSpc>
                          <a:spcPct val="115000"/>
                        </a:lnSpc>
                        <a:spcAft>
                          <a:spcPts val="0"/>
                        </a:spcAft>
                      </a:pPr>
                      <a:r>
                        <a:rPr lang="ru-RU" sz="1600" dirty="0" err="1" smtClean="0">
                          <a:effectLst/>
                        </a:rPr>
                        <a:t>Нестерик</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500</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175</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smtClean="0">
                          <a:effectLst/>
                        </a:rPr>
                        <a:t>0,22 </a:t>
                      </a:r>
                    </a:p>
                    <a:p>
                      <a:pPr algn="ctr">
                        <a:lnSpc>
                          <a:spcPct val="115000"/>
                        </a:lnSpc>
                        <a:spcAft>
                          <a:spcPts val="0"/>
                        </a:spcAft>
                      </a:pPr>
                      <a:r>
                        <a:rPr lang="ru-RU" sz="1600" dirty="0" smtClean="0">
                          <a:effectLst/>
                        </a:rPr>
                        <a:t>(175/805 )</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66</a:t>
                      </a:r>
                    </a:p>
                    <a:p>
                      <a:pPr algn="ctr">
                        <a:lnSpc>
                          <a:spcPct val="115000"/>
                        </a:lnSpc>
                        <a:spcBef>
                          <a:spcPts val="1000"/>
                        </a:spcBef>
                        <a:spcAft>
                          <a:spcPts val="0"/>
                        </a:spcAft>
                      </a:pPr>
                      <a:r>
                        <a:rPr lang="ru-RU" sz="1600" dirty="0">
                          <a:effectLst/>
                        </a:rPr>
                        <a:t>(300 x 0,22)</a:t>
                      </a:r>
                      <a:endParaRPr lang="ru-RU" sz="1600" dirty="0">
                        <a:effectLst/>
                        <a:latin typeface="Arial"/>
                        <a:ea typeface="Times New Roman"/>
                      </a:endParaRPr>
                    </a:p>
                  </a:txBody>
                  <a:tcPr marL="39370" marR="39370" marT="64770" marB="64770"/>
                </a:tc>
              </a:tr>
              <a:tr h="770350">
                <a:tc>
                  <a:txBody>
                    <a:bodyPr/>
                    <a:lstStyle/>
                    <a:p>
                      <a:pPr>
                        <a:lnSpc>
                          <a:spcPct val="115000"/>
                        </a:lnSpc>
                        <a:spcAft>
                          <a:spcPts val="0"/>
                        </a:spcAft>
                      </a:pPr>
                      <a:r>
                        <a:rPr lang="ru-RU" sz="1600" dirty="0">
                          <a:effectLst/>
                        </a:rPr>
                        <a:t>Карасев</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800</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280</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smtClean="0">
                          <a:effectLst/>
                        </a:rPr>
                        <a:t>0,35</a:t>
                      </a:r>
                    </a:p>
                    <a:p>
                      <a:pPr algn="ctr">
                        <a:lnSpc>
                          <a:spcPct val="115000"/>
                        </a:lnSpc>
                        <a:spcAft>
                          <a:spcPts val="0"/>
                        </a:spcAft>
                      </a:pPr>
                      <a:r>
                        <a:rPr lang="ru-RU" sz="1600" dirty="0" smtClean="0">
                          <a:effectLst/>
                          <a:latin typeface="Arial"/>
                          <a:ea typeface="Times New Roman"/>
                        </a:rPr>
                        <a:t>(280/805)</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105</a:t>
                      </a:r>
                    </a:p>
                    <a:p>
                      <a:pPr algn="ctr">
                        <a:lnSpc>
                          <a:spcPct val="115000"/>
                        </a:lnSpc>
                        <a:spcBef>
                          <a:spcPts val="1000"/>
                        </a:spcBef>
                        <a:spcAft>
                          <a:spcPts val="0"/>
                        </a:spcAft>
                      </a:pPr>
                      <a:r>
                        <a:rPr lang="ru-RU" sz="1600" dirty="0">
                          <a:effectLst/>
                        </a:rPr>
                        <a:t>(300 x 0,35)</a:t>
                      </a:r>
                      <a:endParaRPr lang="ru-RU" sz="1600" dirty="0">
                        <a:effectLst/>
                        <a:latin typeface="Arial"/>
                        <a:ea typeface="Times New Roman"/>
                      </a:endParaRPr>
                    </a:p>
                  </a:txBody>
                  <a:tcPr marL="39370" marR="39370" marT="64770" marB="64770"/>
                </a:tc>
              </a:tr>
              <a:tr h="770350">
                <a:tc>
                  <a:txBody>
                    <a:bodyPr/>
                    <a:lstStyle/>
                    <a:p>
                      <a:pPr>
                        <a:lnSpc>
                          <a:spcPct val="115000"/>
                        </a:lnSpc>
                        <a:spcAft>
                          <a:spcPts val="0"/>
                        </a:spcAft>
                      </a:pPr>
                      <a:r>
                        <a:rPr lang="ru-RU" sz="1600" dirty="0">
                          <a:effectLst/>
                        </a:rPr>
                        <a:t>Серый</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a:effectLst/>
                        </a:rPr>
                        <a:t>1000</a:t>
                      </a:r>
                      <a:endParaRPr lang="ru-RU" sz="160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350</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smtClean="0">
                          <a:effectLst/>
                        </a:rPr>
                        <a:t>0,43</a:t>
                      </a:r>
                    </a:p>
                    <a:p>
                      <a:pPr algn="ctr">
                        <a:lnSpc>
                          <a:spcPct val="115000"/>
                        </a:lnSpc>
                        <a:spcAft>
                          <a:spcPts val="0"/>
                        </a:spcAft>
                      </a:pPr>
                      <a:r>
                        <a:rPr lang="ru-RU" sz="1600" dirty="0" smtClean="0">
                          <a:effectLst/>
                          <a:latin typeface="Arial"/>
                          <a:ea typeface="Times New Roman"/>
                        </a:rPr>
                        <a:t>(350/805)</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129</a:t>
                      </a:r>
                    </a:p>
                    <a:p>
                      <a:pPr algn="ctr">
                        <a:lnSpc>
                          <a:spcPct val="115000"/>
                        </a:lnSpc>
                        <a:spcBef>
                          <a:spcPts val="1000"/>
                        </a:spcBef>
                        <a:spcAft>
                          <a:spcPts val="0"/>
                        </a:spcAft>
                      </a:pPr>
                      <a:r>
                        <a:rPr lang="ru-RU" sz="1600" dirty="0">
                          <a:effectLst/>
                        </a:rPr>
                        <a:t>(300 x 0,43)</a:t>
                      </a:r>
                      <a:endParaRPr lang="ru-RU" sz="1600" dirty="0">
                        <a:effectLst/>
                        <a:latin typeface="Arial"/>
                        <a:ea typeface="Times New Roman"/>
                      </a:endParaRPr>
                    </a:p>
                  </a:txBody>
                  <a:tcPr marL="39370" marR="39370" marT="64770" marB="64770"/>
                </a:tc>
              </a:tr>
              <a:tr h="386786">
                <a:tc>
                  <a:txBody>
                    <a:bodyPr/>
                    <a:lstStyle/>
                    <a:p>
                      <a:pPr>
                        <a:lnSpc>
                          <a:spcPct val="115000"/>
                        </a:lnSpc>
                        <a:spcAft>
                          <a:spcPts val="0"/>
                        </a:spcAft>
                      </a:pPr>
                      <a:r>
                        <a:rPr lang="ru-RU" sz="1600" dirty="0">
                          <a:effectLst/>
                        </a:rPr>
                        <a:t>Всего</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a:effectLst/>
                        </a:rPr>
                        <a:t>2300</a:t>
                      </a:r>
                      <a:endParaRPr lang="ru-RU" sz="1600">
                        <a:effectLst/>
                        <a:latin typeface="Arial"/>
                        <a:ea typeface="Times New Roman"/>
                      </a:endParaRPr>
                    </a:p>
                  </a:txBody>
                  <a:tcPr marL="39370" marR="39370" marT="64770" marB="64770"/>
                </a:tc>
                <a:tc>
                  <a:txBody>
                    <a:bodyPr/>
                    <a:lstStyle/>
                    <a:p>
                      <a:pPr algn="ctr">
                        <a:lnSpc>
                          <a:spcPct val="115000"/>
                        </a:lnSpc>
                        <a:spcAft>
                          <a:spcPts val="0"/>
                        </a:spcAft>
                      </a:pPr>
                      <a:r>
                        <a:rPr lang="ru-RU" sz="1600">
                          <a:effectLst/>
                        </a:rPr>
                        <a:t>805</a:t>
                      </a:r>
                      <a:endParaRPr lang="ru-RU" sz="160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1</a:t>
                      </a:r>
                      <a:endParaRPr lang="ru-RU" sz="1600" dirty="0">
                        <a:effectLst/>
                        <a:latin typeface="Arial"/>
                        <a:ea typeface="Times New Roman"/>
                      </a:endParaRPr>
                    </a:p>
                  </a:txBody>
                  <a:tcPr marL="39370" marR="39370" marT="64770" marB="64770"/>
                </a:tc>
                <a:tc>
                  <a:txBody>
                    <a:bodyPr/>
                    <a:lstStyle/>
                    <a:p>
                      <a:pPr algn="ctr">
                        <a:lnSpc>
                          <a:spcPct val="115000"/>
                        </a:lnSpc>
                        <a:spcAft>
                          <a:spcPts val="0"/>
                        </a:spcAft>
                      </a:pPr>
                      <a:r>
                        <a:rPr lang="ru-RU" sz="1600" dirty="0">
                          <a:effectLst/>
                        </a:rPr>
                        <a:t>300</a:t>
                      </a:r>
                      <a:endParaRPr lang="ru-RU" sz="1600" dirty="0">
                        <a:effectLst/>
                        <a:latin typeface="Arial"/>
                        <a:ea typeface="Times New Roman"/>
                      </a:endParaRPr>
                    </a:p>
                  </a:txBody>
                  <a:tcPr marL="39370" marR="39370" marT="64770" marB="64770"/>
                </a:tc>
              </a:tr>
            </a:tbl>
          </a:graphicData>
        </a:graphic>
      </p:graphicFrame>
    </p:spTree>
    <p:extLst>
      <p:ext uri="{BB962C8B-B14F-4D97-AF65-F5344CB8AC3E}">
        <p14:creationId xmlns:p14="http://schemas.microsoft.com/office/powerpoint/2010/main" val="301457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0" y="1628800"/>
            <a:ext cx="8964488" cy="4524315"/>
          </a:xfrm>
          <a:prstGeom prst="rect">
            <a:avLst/>
          </a:prstGeom>
        </p:spPr>
        <p:txBody>
          <a:bodyPr wrap="square">
            <a:spAutoFit/>
          </a:bodyPr>
          <a:lstStyle/>
          <a:p>
            <a:pPr fontAlgn="base"/>
            <a:r>
              <a:rPr lang="ru-RU" sz="2400" dirty="0" smtClean="0">
                <a:latin typeface="Times New Roman" panose="02020603050405020304" pitchFamily="18" charset="0"/>
                <a:cs typeface="Times New Roman" panose="02020603050405020304" pitchFamily="18" charset="0"/>
              </a:rPr>
              <a:t>Для </a:t>
            </a:r>
            <a:r>
              <a:rPr lang="ru-RU" sz="2400" dirty="0">
                <a:latin typeface="Times New Roman" panose="02020603050405020304" pitchFamily="18" charset="0"/>
                <a:cs typeface="Times New Roman" panose="02020603050405020304" pitchFamily="18" charset="0"/>
              </a:rPr>
              <a:t>обозначения периода уплаты взносов применяется еще один код </a:t>
            </a:r>
            <a:r>
              <a:rPr lang="ru-RU" sz="2400" dirty="0" smtClean="0">
                <a:latin typeface="Times New Roman" panose="02020603050405020304" pitchFamily="18" charset="0"/>
                <a:cs typeface="Times New Roman" panose="02020603050405020304" pitchFamily="18" charset="0"/>
              </a:rPr>
              <a:t>– «ПРЕМИЯ», используемый </a:t>
            </a:r>
            <a:r>
              <a:rPr lang="ru-RU" sz="2400" dirty="0">
                <a:latin typeface="Times New Roman" panose="02020603050405020304" pitchFamily="18" charset="0"/>
                <a:cs typeface="Times New Roman" panose="02020603050405020304" pitchFamily="18" charset="0"/>
              </a:rPr>
              <a:t>в ситуации, когда весь месяц </a:t>
            </a:r>
            <a:r>
              <a:rPr lang="ru-RU" sz="2400" dirty="0" smtClean="0">
                <a:latin typeface="Times New Roman" panose="02020603050405020304" pitchFamily="18" charset="0"/>
                <a:cs typeface="Times New Roman" panose="02020603050405020304" pitchFamily="18" charset="0"/>
              </a:rPr>
              <a:t> у работника не  было выходов на  работу, </a:t>
            </a:r>
            <a:r>
              <a:rPr lang="ru-RU" sz="2400" dirty="0">
                <a:latin typeface="Times New Roman" panose="02020603050405020304" pitchFamily="18" charset="0"/>
                <a:cs typeface="Times New Roman" panose="02020603050405020304" pitchFamily="18" charset="0"/>
              </a:rPr>
              <a:t>но взносы за данный месяц были начислены и </a:t>
            </a:r>
            <a:r>
              <a:rPr lang="ru-RU" sz="2400" dirty="0" smtClean="0">
                <a:latin typeface="Times New Roman" panose="02020603050405020304" pitchFamily="18" charset="0"/>
                <a:cs typeface="Times New Roman" panose="02020603050405020304" pitchFamily="18" charset="0"/>
              </a:rPr>
              <a:t>уплачены.</a:t>
            </a:r>
          </a:p>
          <a:p>
            <a:pPr fontAlgn="base"/>
            <a:r>
              <a:rPr lang="ru-RU" sz="2400" b="1" u="sng" dirty="0" smtClean="0">
                <a:latin typeface="Times New Roman" panose="02020603050405020304" pitchFamily="18" charset="0"/>
                <a:cs typeface="Times New Roman" panose="02020603050405020304" pitchFamily="18" charset="0"/>
              </a:rPr>
              <a:t>Например</a:t>
            </a:r>
            <a:r>
              <a:rPr lang="ru-RU" sz="2400" dirty="0" smtClean="0">
                <a:latin typeface="Times New Roman" panose="02020603050405020304" pitchFamily="18" charset="0"/>
                <a:cs typeface="Times New Roman" panose="02020603050405020304" pitchFamily="18" charset="0"/>
              </a:rPr>
              <a:t>: суммы компенсации при увольнении, материальной помощи </a:t>
            </a:r>
            <a:r>
              <a:rPr lang="ru-RU" sz="2400" dirty="0">
                <a:latin typeface="Times New Roman" panose="02020603050405020304" pitchFamily="18" charset="0"/>
                <a:cs typeface="Times New Roman" panose="02020603050405020304" pitchFamily="18" charset="0"/>
              </a:rPr>
              <a:t>или премии. В этом случае по коду "ПРЕМИЯ" указывается данный месяц с его первого по последнее число. Если такая ситуация сложилась в месяце приема или увольнения, то период с кодом "ПРЕМИЯ" может быть меньше месяца </a:t>
            </a:r>
            <a:endParaRPr lang="ru-RU" sz="2400" dirty="0" smtClean="0">
              <a:latin typeface="Times New Roman" panose="02020603050405020304" pitchFamily="18" charset="0"/>
              <a:cs typeface="Times New Roman" panose="02020603050405020304" pitchFamily="18" charset="0"/>
            </a:endParaRPr>
          </a:p>
          <a:p>
            <a:pPr fontAlgn="base"/>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случае представления форм ПУ-3 за I, II или III кварталы окончания </a:t>
            </a:r>
            <a:r>
              <a:rPr lang="ru-RU" sz="2400" b="1" dirty="0">
                <a:latin typeface="Times New Roman" panose="02020603050405020304" pitchFamily="18" charset="0"/>
                <a:cs typeface="Times New Roman" panose="02020603050405020304" pitchFamily="18" charset="0"/>
              </a:rPr>
              <a:t>периодов,</a:t>
            </a:r>
            <a:r>
              <a:rPr lang="ru-RU" sz="2400" dirty="0">
                <a:latin typeface="Times New Roman" panose="02020603050405020304" pitchFamily="18" charset="0"/>
                <a:cs typeface="Times New Roman" panose="02020603050405020304" pitchFamily="18" charset="0"/>
              </a:rPr>
              <a:t> которые отражаются в разделе 2 формы ПУ-3, </a:t>
            </a:r>
            <a:r>
              <a:rPr lang="ru-RU" sz="2400" b="1" dirty="0">
                <a:latin typeface="Times New Roman" panose="02020603050405020304" pitchFamily="18" charset="0"/>
                <a:cs typeface="Times New Roman" panose="02020603050405020304" pitchFamily="18" charset="0"/>
              </a:rPr>
              <a:t>не должны выходить за пределы отчетного квартала.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974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3" name="Прямоугольник 2"/>
          <p:cNvSpPr/>
          <p:nvPr/>
        </p:nvSpPr>
        <p:spPr>
          <a:xfrm>
            <a:off x="107503" y="1628799"/>
            <a:ext cx="9035379" cy="489364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Для обозначения </a:t>
            </a:r>
            <a:r>
              <a:rPr lang="ru-RU" sz="2400" b="1" dirty="0">
                <a:latin typeface="Times New Roman" panose="02020603050405020304" pitchFamily="18" charset="0"/>
                <a:cs typeface="Times New Roman" panose="02020603050405020304" pitchFamily="18" charset="0"/>
              </a:rPr>
              <a:t>периода отпуска по уходу за ребенком </a:t>
            </a:r>
            <a:r>
              <a:rPr lang="ru-RU" sz="2400" dirty="0">
                <a:latin typeface="Times New Roman" panose="02020603050405020304" pitchFamily="18" charset="0"/>
                <a:cs typeface="Times New Roman" panose="02020603050405020304" pitchFamily="18" charset="0"/>
              </a:rPr>
              <a:t>до достижения им возраста </a:t>
            </a:r>
            <a:r>
              <a:rPr lang="ru-RU" sz="2400" b="1" dirty="0">
                <a:latin typeface="Times New Roman" panose="02020603050405020304" pitchFamily="18" charset="0"/>
                <a:cs typeface="Times New Roman" panose="02020603050405020304" pitchFamily="18" charset="0"/>
              </a:rPr>
              <a:t>3 лет </a:t>
            </a:r>
            <a:r>
              <a:rPr lang="ru-RU" sz="2400" dirty="0">
                <a:latin typeface="Times New Roman" panose="02020603050405020304" pitchFamily="18" charset="0"/>
                <a:cs typeface="Times New Roman" panose="02020603050405020304" pitchFamily="18" charset="0"/>
              </a:rPr>
              <a:t>и периодов получения работником пособия на такого ребенка применяются пять разных кодов: "ДЕТИ0", "ДЕТИ50", "ДЕТИ100", "ДПОСОБ50", "ДПОСОБ100" (п. 52-1- 52-5 приложения 2 к Инструкции о заполнении ДПУ).</a:t>
            </a:r>
          </a:p>
          <a:p>
            <a:r>
              <a:rPr lang="ru-RU" sz="2400" dirty="0" smtClean="0">
                <a:latin typeface="Times New Roman" panose="02020603050405020304" pitchFamily="18" charset="0"/>
                <a:cs typeface="Times New Roman" panose="02020603050405020304" pitchFamily="18" charset="0"/>
              </a:rPr>
              <a:t>Для выбора кода, </a:t>
            </a:r>
            <a:r>
              <a:rPr lang="ru-RU" sz="2400" dirty="0">
                <a:latin typeface="Times New Roman" panose="02020603050405020304" pitchFamily="18" charset="0"/>
                <a:cs typeface="Times New Roman" panose="02020603050405020304" pitchFamily="18" charset="0"/>
              </a:rPr>
              <a:t>необходимо сначала определить, находится ли работник в отпуске по уходу за ребенком, а затем - получает ли он пособие и каков его размер. Если работник </a:t>
            </a:r>
            <a:r>
              <a:rPr lang="ru-RU" sz="2400" u="sng" dirty="0">
                <a:latin typeface="Times New Roman" panose="02020603050405020304" pitchFamily="18" charset="0"/>
                <a:cs typeface="Times New Roman" panose="02020603050405020304" pitchFamily="18" charset="0"/>
              </a:rPr>
              <a:t>находится в отпуске </a:t>
            </a:r>
            <a:r>
              <a:rPr lang="ru-RU" sz="2400" dirty="0">
                <a:latin typeface="Times New Roman" panose="02020603050405020304" pitchFamily="18" charset="0"/>
                <a:cs typeface="Times New Roman" panose="02020603050405020304" pitchFamily="18" charset="0"/>
              </a:rPr>
              <a:t>по уходу, выбираем группу кодов, в названии которой есть фрагмент "</a:t>
            </a:r>
            <a:r>
              <a:rPr lang="ru-RU" sz="2400" u="sng" dirty="0">
                <a:latin typeface="Times New Roman" panose="02020603050405020304" pitchFamily="18" charset="0"/>
                <a:cs typeface="Times New Roman" panose="02020603050405020304" pitchFamily="18" charset="0"/>
              </a:rPr>
              <a:t>ДЕТИ"</a:t>
            </a:r>
            <a:r>
              <a:rPr lang="ru-RU" sz="2400" dirty="0">
                <a:latin typeface="Times New Roman" panose="02020603050405020304" pitchFamily="18" charset="0"/>
                <a:cs typeface="Times New Roman" panose="02020603050405020304" pitchFamily="18" charset="0"/>
              </a:rPr>
              <a:t>, если работник </a:t>
            </a:r>
            <a:r>
              <a:rPr lang="ru-RU" sz="2400" u="sng" dirty="0">
                <a:latin typeface="Times New Roman" panose="02020603050405020304" pitchFamily="18" charset="0"/>
                <a:cs typeface="Times New Roman" panose="02020603050405020304" pitchFamily="18" charset="0"/>
              </a:rPr>
              <a:t>не находится в этом отпуске</a:t>
            </a:r>
            <a:r>
              <a:rPr lang="ru-RU" sz="2400" dirty="0">
                <a:latin typeface="Times New Roman" panose="02020603050405020304" pitchFamily="18" charset="0"/>
                <a:cs typeface="Times New Roman" panose="02020603050405020304" pitchFamily="18" charset="0"/>
              </a:rPr>
              <a:t>, обращаем внимание на коды, начинающиеся на "</a:t>
            </a:r>
            <a:r>
              <a:rPr lang="ru-RU" sz="2400" u="sng" dirty="0">
                <a:latin typeface="Times New Roman" panose="02020603050405020304" pitchFamily="18" charset="0"/>
                <a:cs typeface="Times New Roman" panose="02020603050405020304" pitchFamily="18" charset="0"/>
              </a:rPr>
              <a:t>ДПОСОБ</a:t>
            </a:r>
            <a:r>
              <a:rPr lang="ru-RU" sz="2400" dirty="0">
                <a:latin typeface="Times New Roman" panose="02020603050405020304" pitchFamily="18" charset="0"/>
                <a:cs typeface="Times New Roman" panose="02020603050405020304" pitchFamily="18" charset="0"/>
              </a:rPr>
              <a:t>". Далее </a:t>
            </a:r>
            <a:r>
              <a:rPr lang="ru-RU" sz="2400" dirty="0" smtClean="0">
                <a:latin typeface="Times New Roman" panose="02020603050405020304" pitchFamily="18" charset="0"/>
                <a:cs typeface="Times New Roman" panose="02020603050405020304" pitchFamily="18" charset="0"/>
              </a:rPr>
              <a:t>в соответствии  с размером </a:t>
            </a:r>
            <a:r>
              <a:rPr lang="ru-RU" sz="2400" dirty="0">
                <a:latin typeface="Times New Roman" panose="02020603050405020304" pitchFamily="18" charset="0"/>
                <a:cs typeface="Times New Roman" panose="02020603050405020304" pitchFamily="18" charset="0"/>
              </a:rPr>
              <a:t>пособия.</a:t>
            </a:r>
          </a:p>
          <a:p>
            <a:r>
              <a:rPr lang="ru-RU" sz="2400" dirty="0"/>
              <a:t> </a:t>
            </a:r>
          </a:p>
        </p:txBody>
      </p:sp>
    </p:spTree>
    <p:extLst>
      <p:ext uri="{BB962C8B-B14F-4D97-AF65-F5344CB8AC3E}">
        <p14:creationId xmlns:p14="http://schemas.microsoft.com/office/powerpoint/2010/main" val="279991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0"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6054" y="190381"/>
            <a:ext cx="9198937" cy="646331"/>
          </a:xfrm>
          <a:prstGeom prst="rect">
            <a:avLst/>
          </a:prstGeom>
          <a:noFill/>
        </p:spPr>
        <p:txBody>
          <a:bodyPr wrap="square" rtlCol="0">
            <a:sp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орядок </a:t>
            </a:r>
            <a:r>
              <a:rPr lang="ru-RU" sz="3600" dirty="0">
                <a:latin typeface="Times New Roman" panose="02020603050405020304" pitchFamily="18" charset="0"/>
                <a:cs typeface="Times New Roman" panose="02020603050405020304" pitchFamily="18" charset="0"/>
              </a:rPr>
              <a:t>заполнения форм ПУ-3 </a:t>
            </a:r>
            <a:endParaRPr lang="ru-RU" sz="3600" b="1" dirty="0">
              <a:solidFill>
                <a:srgbClr val="006666"/>
              </a:solidFill>
              <a:latin typeface="Times New Roman" panose="02020603050405020304" pitchFamily="18" charset="0"/>
              <a:cs typeface="Times New Roman" panose="02020603050405020304" pitchFamily="18" charset="0"/>
            </a:endParaRPr>
          </a:p>
        </p:txBody>
      </p:sp>
      <p:grpSp>
        <p:nvGrpSpPr>
          <p:cNvPr id="13" name="Group 7"/>
          <p:cNvGrpSpPr>
            <a:grpSpLocks/>
          </p:cNvGrpSpPr>
          <p:nvPr/>
        </p:nvGrpSpPr>
        <p:grpSpPr bwMode="auto">
          <a:xfrm>
            <a:off x="542115" y="4427443"/>
            <a:ext cx="8126428" cy="955425"/>
            <a:chOff x="1270" y="1094"/>
            <a:chExt cx="5119" cy="1225"/>
          </a:xfrm>
        </p:grpSpPr>
        <p:sp>
          <p:nvSpPr>
            <p:cNvPr id="15" name="Text Box 10"/>
            <p:cNvSpPr txBox="1">
              <a:spLocks noChangeArrowheads="1"/>
            </p:cNvSpPr>
            <p:nvPr/>
          </p:nvSpPr>
          <p:spPr bwMode="gray">
            <a:xfrm>
              <a:off x="1487" y="1885"/>
              <a:ext cx="4902"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16" name="Text Box 11"/>
            <p:cNvSpPr txBox="1">
              <a:spLocks noChangeArrowheads="1"/>
            </p:cNvSpPr>
            <p:nvPr/>
          </p:nvSpPr>
          <p:spPr bwMode="gray">
            <a:xfrm>
              <a:off x="1270" y="1094"/>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grpSp>
        <p:nvGrpSpPr>
          <p:cNvPr id="26" name="Group 7"/>
          <p:cNvGrpSpPr>
            <a:grpSpLocks/>
          </p:cNvGrpSpPr>
          <p:nvPr/>
        </p:nvGrpSpPr>
        <p:grpSpPr bwMode="auto">
          <a:xfrm>
            <a:off x="515501" y="3184384"/>
            <a:ext cx="8283590" cy="2157312"/>
            <a:chOff x="1264" y="2090"/>
            <a:chExt cx="5218" cy="2766"/>
          </a:xfrm>
        </p:grpSpPr>
        <p:sp>
          <p:nvSpPr>
            <p:cNvPr id="32" name="Text Box 10"/>
            <p:cNvSpPr txBox="1">
              <a:spLocks noChangeArrowheads="1"/>
            </p:cNvSpPr>
            <p:nvPr/>
          </p:nvSpPr>
          <p:spPr bwMode="gray">
            <a:xfrm>
              <a:off x="1580" y="4382"/>
              <a:ext cx="4902"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dirty="0">
                <a:latin typeface="Times New Roman" pitchFamily="18" charset="0"/>
                <a:cs typeface="Times New Roman" pitchFamily="18" charset="0"/>
              </a:endParaRPr>
            </a:p>
          </p:txBody>
        </p:sp>
        <p:sp>
          <p:nvSpPr>
            <p:cNvPr id="33" name="Text Box 11"/>
            <p:cNvSpPr txBox="1">
              <a:spLocks noChangeArrowheads="1"/>
            </p:cNvSpPr>
            <p:nvPr/>
          </p:nvSpPr>
          <p:spPr bwMode="gray">
            <a:xfrm>
              <a:off x="1264" y="2090"/>
              <a:ext cx="11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600" b="1" dirty="0">
                <a:solidFill>
                  <a:srgbClr val="036B6A"/>
                </a:solidFill>
                <a:latin typeface="Arial" panose="020B0604020202020204" pitchFamily="34" charset="0"/>
                <a:cs typeface="Arial" panose="020B0604020202020204" pitchFamily="34" charset="0"/>
              </a:endParaRPr>
            </a:p>
          </p:txBody>
        </p:sp>
      </p:grpSp>
      <p:sp>
        <p:nvSpPr>
          <p:cNvPr id="2" name="Прямоугольник 1"/>
          <p:cNvSpPr/>
          <p:nvPr/>
        </p:nvSpPr>
        <p:spPr>
          <a:xfrm>
            <a:off x="78918" y="1199471"/>
            <a:ext cx="8928992" cy="4770537"/>
          </a:xfrm>
          <a:prstGeom prst="rect">
            <a:avLst/>
          </a:prstGeom>
        </p:spPr>
        <p:txBody>
          <a:bodyPr wrap="square">
            <a:spAutoFit/>
          </a:bodyPr>
          <a:lstStyle/>
          <a:p>
            <a:pPr fontAlgn="base"/>
            <a:endParaRPr lang="ru-RU" dirty="0" smtClean="0"/>
          </a:p>
          <a:p>
            <a:pPr fontAlgn="base"/>
            <a:r>
              <a:rPr lang="ru-RU" sz="2200" dirty="0" smtClean="0">
                <a:latin typeface="Times New Roman" panose="02020603050405020304" pitchFamily="18" charset="0"/>
                <a:cs typeface="Times New Roman" panose="02020603050405020304" pitchFamily="18" charset="0"/>
              </a:rPr>
              <a:t>Если </a:t>
            </a:r>
            <a:r>
              <a:rPr lang="ru-RU" sz="2200" dirty="0">
                <a:latin typeface="Times New Roman" panose="02020603050405020304" pitchFamily="18" charset="0"/>
                <a:cs typeface="Times New Roman" panose="02020603050405020304" pitchFamily="18" charset="0"/>
              </a:rPr>
              <a:t>в организации работают инвалиды I или II группы, на их выплаты организации не начисляют взносы на пенсионное страхование (28%) с месяца, следующего за месяцем, в котором установлена инвалидность. Организации, принимающие студенческие отряды, также освобождены от уплаты указанных взносов в части выплат, начисленных в пользу участников этих отрядов (п. 1 ст. 12 Закона N 118-З).</a:t>
            </a:r>
          </a:p>
          <a:p>
            <a:pPr fontAlgn="base"/>
            <a:r>
              <a:rPr lang="ru-RU" sz="2200" dirty="0">
                <a:latin typeface="Times New Roman" panose="02020603050405020304" pitchFamily="18" charset="0"/>
                <a:cs typeface="Times New Roman" panose="02020603050405020304" pitchFamily="18" charset="0"/>
              </a:rPr>
              <a:t>Если работодатель уплачивает взносы по договору дополнительного накопительного пенсионного страхования (ДНПС) в соответствии с Указом N 367, на величину такого взноса он освобождается от уплаты обязательных страховых взносов на пенсионное страхование (п. 1-1 ст. 12 Закона N 118-З). Снижение взносов производится с первого числа месяца, который указан застрахованным лицом в заявлении на удержание взносов по ДНПС, при условии их уплаты</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42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1" cy="1627559"/>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54938" y="182101"/>
            <a:ext cx="9198937" cy="646331"/>
          </a:xfrm>
          <a:prstGeom prst="rect">
            <a:avLst/>
          </a:prstGeom>
          <a:noFill/>
        </p:spPr>
        <p:txBody>
          <a:bodyPr wrap="square" rtlCol="0">
            <a:spAutoFit/>
          </a:bodyPr>
          <a:lstStyle/>
          <a:p>
            <a:pPr algn="just" fontAlgn="auto">
              <a:spcBef>
                <a:spcPts val="0"/>
              </a:spcBef>
              <a:spcAft>
                <a:spcPts val="0"/>
              </a:spcAft>
              <a:defRPr/>
            </a:pPr>
            <a:r>
              <a:rPr lang="ru-RU" b="1" dirty="0" smtClean="0">
                <a:solidFill>
                  <a:srgbClr val="336600"/>
                </a:solidFill>
                <a:latin typeface="Arial" pitchFamily="34" charset="0"/>
                <a:cs typeface="Arial" pitchFamily="34" charset="0"/>
              </a:rPr>
              <a:t>С 1 января 2024 года взаимодействие с работодателями через Личный кабинет плательщика на портале Фонда </a:t>
            </a:r>
            <a:endParaRPr lang="ru-RU" b="1" dirty="0">
              <a:solidFill>
                <a:srgbClr val="336600"/>
              </a:solidFill>
              <a:latin typeface="Arial" pitchFamily="34" charset="0"/>
              <a:cs typeface="Arial" pitchFamily="34" charset="0"/>
            </a:endParaRPr>
          </a:p>
        </p:txBody>
      </p:sp>
      <p:sp>
        <p:nvSpPr>
          <p:cNvPr id="3" name="Прямоугольник 2"/>
          <p:cNvSpPr/>
          <p:nvPr/>
        </p:nvSpPr>
        <p:spPr>
          <a:xfrm>
            <a:off x="5006957" y="1700808"/>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Работодатель вводит страховой номер и период б/л</a:t>
            </a:r>
            <a:endParaRPr lang="ru-RU" sz="1400" dirty="0"/>
          </a:p>
        </p:txBody>
      </p:sp>
      <p:pic>
        <p:nvPicPr>
          <p:cNvPr id="57348" name="Picture 4" descr="C:\Users\grabar\Documents\Мои документы - OLD\моя\стравита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4784"/>
            <a:ext cx="9144000"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55776" y="1700808"/>
            <a:ext cx="56166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Работодатель вводит страховой номер и период по б/л</a:t>
            </a:r>
            <a:endParaRPr lang="ru-RU" dirty="0">
              <a:solidFill>
                <a:schemeClr val="tx1"/>
              </a:solidFill>
            </a:endParaRPr>
          </a:p>
        </p:txBody>
      </p:sp>
      <p:sp>
        <p:nvSpPr>
          <p:cNvPr id="15" name="Прямоугольник 14"/>
          <p:cNvSpPr/>
          <p:nvPr/>
        </p:nvSpPr>
        <p:spPr>
          <a:xfrm>
            <a:off x="1259632" y="2636912"/>
            <a:ext cx="590465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Если нет формы ПУ-2 с отметкой основное место работы получает ответ о необходимости представления формы ПУ-2 </a:t>
            </a:r>
            <a:endParaRPr lang="ru-RU" dirty="0">
              <a:solidFill>
                <a:schemeClr val="tx1"/>
              </a:solidFill>
            </a:endParaRPr>
          </a:p>
        </p:txBody>
      </p:sp>
      <p:sp>
        <p:nvSpPr>
          <p:cNvPr id="16" name="Прямоугольник 15"/>
          <p:cNvSpPr/>
          <p:nvPr/>
        </p:nvSpPr>
        <p:spPr>
          <a:xfrm>
            <a:off x="2411760" y="3609020"/>
            <a:ext cx="590465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Остальным работодателям в личный кабинет отправляется сообщение о том, что есть б/л и его период</a:t>
            </a:r>
            <a:endParaRPr lang="ru-RU" dirty="0">
              <a:solidFill>
                <a:schemeClr val="tx1"/>
              </a:solidFill>
            </a:endParaRPr>
          </a:p>
        </p:txBody>
      </p:sp>
      <p:sp>
        <p:nvSpPr>
          <p:cNvPr id="17" name="Прямоугольник 16"/>
          <p:cNvSpPr/>
          <p:nvPr/>
        </p:nvSpPr>
        <p:spPr>
          <a:xfrm>
            <a:off x="1403648" y="4509120"/>
            <a:ext cx="56166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Рассчитывается размер среднедневного заработка</a:t>
            </a:r>
            <a:endParaRPr lang="ru-RU" dirty="0">
              <a:solidFill>
                <a:schemeClr val="tx1"/>
              </a:solidFill>
            </a:endParaRPr>
          </a:p>
        </p:txBody>
      </p:sp>
      <p:sp>
        <p:nvSpPr>
          <p:cNvPr id="18" name="Прямоугольник 17"/>
          <p:cNvSpPr/>
          <p:nvPr/>
        </p:nvSpPr>
        <p:spPr>
          <a:xfrm>
            <a:off x="2586888" y="5445224"/>
            <a:ext cx="56166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Передается в личный кабинет работодателя, у которого б/л</a:t>
            </a:r>
            <a:endParaRPr lang="ru-RU" dirty="0">
              <a:solidFill>
                <a:schemeClr val="tx1"/>
              </a:solidFill>
            </a:endParaRPr>
          </a:p>
        </p:txBody>
      </p:sp>
    </p:spTree>
    <p:extLst>
      <p:ext uri="{BB962C8B-B14F-4D97-AF65-F5344CB8AC3E}">
        <p14:creationId xmlns:p14="http://schemas.microsoft.com/office/powerpoint/2010/main" val="745508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7460"/>
          <a:stretch/>
        </p:blipFill>
        <p:spPr>
          <a:xfrm>
            <a:off x="-1" y="1240"/>
            <a:ext cx="9144001" cy="1068435"/>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403648" y="323364"/>
            <a:ext cx="5904656" cy="646331"/>
          </a:xfrm>
          <a:prstGeom prst="rect">
            <a:avLst/>
          </a:prstGeom>
          <a:noFill/>
        </p:spPr>
        <p:txBody>
          <a:bodyPr wrap="square" rtlCol="0">
            <a:spAutoFit/>
          </a:bodyPr>
          <a:lstStyle/>
          <a:p>
            <a:pPr algn="ctr"/>
            <a:r>
              <a:rPr lang="ru-RU" b="1" dirty="0" smtClean="0">
                <a:solidFill>
                  <a:srgbClr val="006666"/>
                </a:solidFill>
                <a:latin typeface="Arial" pitchFamily="34" charset="0"/>
                <a:cs typeface="Arial" pitchFamily="34" charset="0"/>
              </a:rPr>
              <a:t>Индивидуальные сведения по форме ПУ-3 в первом полугодии 2024 года:</a:t>
            </a:r>
            <a:endParaRPr lang="ru-RU" b="1" dirty="0">
              <a:solidFill>
                <a:srgbClr val="006666"/>
              </a:solidFill>
              <a:latin typeface="Arial" pitchFamily="34" charset="0"/>
              <a:cs typeface="Arial" pitchFamily="34" charset="0"/>
            </a:endParaRPr>
          </a:p>
        </p:txBody>
      </p:sp>
      <p:pic>
        <p:nvPicPr>
          <p:cNvPr id="58370" name="Picture 2" descr="C:\Users\grabar\Documents\Мои документы - OLD\моя\стравита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908720"/>
            <a:ext cx="9144002" cy="54221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51718" y="2996952"/>
            <a:ext cx="504056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Форма ПУ-3 за 2022 год представляется в новом формате</a:t>
            </a:r>
            <a:endParaRPr lang="ru-RU" dirty="0">
              <a:solidFill>
                <a:schemeClr val="tx1"/>
              </a:solidFill>
            </a:endParaRPr>
          </a:p>
        </p:txBody>
      </p:sp>
      <p:sp>
        <p:nvSpPr>
          <p:cNvPr id="8" name="Прямоугольник 7"/>
          <p:cNvSpPr/>
          <p:nvPr/>
        </p:nvSpPr>
        <p:spPr>
          <a:xfrm>
            <a:off x="1918807" y="3861048"/>
            <a:ext cx="56166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chemeClr val="tx1"/>
                </a:solidFill>
              </a:rPr>
              <a:t>Срок представления - в течение 5 </a:t>
            </a:r>
            <a:r>
              <a:rPr lang="ru-RU" sz="1700" dirty="0">
                <a:solidFill>
                  <a:schemeClr val="tx1"/>
                </a:solidFill>
              </a:rPr>
              <a:t>рабочих дней со дня предъявления застрахованным лицом листка нетрудоспособности</a:t>
            </a:r>
          </a:p>
        </p:txBody>
      </p:sp>
      <p:sp>
        <p:nvSpPr>
          <p:cNvPr id="9" name="Прямоугольник 8"/>
          <p:cNvSpPr/>
          <p:nvPr/>
        </p:nvSpPr>
        <p:spPr>
          <a:xfrm>
            <a:off x="2075328" y="4725144"/>
            <a:ext cx="504056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Либо получения уведомления в личном кабинете на портале Фонда </a:t>
            </a:r>
            <a:endParaRPr lang="ru-RU" dirty="0">
              <a:solidFill>
                <a:schemeClr val="tx1"/>
              </a:solidFill>
            </a:endParaRPr>
          </a:p>
        </p:txBody>
      </p:sp>
      <p:sp>
        <p:nvSpPr>
          <p:cNvPr id="10" name="Прямоугольник 9"/>
          <p:cNvSpPr/>
          <p:nvPr/>
        </p:nvSpPr>
        <p:spPr>
          <a:xfrm>
            <a:off x="1799690" y="1988840"/>
            <a:ext cx="5544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При наличии </a:t>
            </a:r>
            <a:r>
              <a:rPr lang="ru-RU" dirty="0">
                <a:solidFill>
                  <a:schemeClr val="tx1"/>
                </a:solidFill>
              </a:rPr>
              <a:t>у застрахованного </a:t>
            </a:r>
            <a:r>
              <a:rPr lang="ru-RU" dirty="0" smtClean="0">
                <a:solidFill>
                  <a:schemeClr val="tx1"/>
                </a:solidFill>
              </a:rPr>
              <a:t>лица </a:t>
            </a:r>
            <a:r>
              <a:rPr lang="ru-RU" dirty="0">
                <a:solidFill>
                  <a:schemeClr val="tx1"/>
                </a:solidFill>
              </a:rPr>
              <a:t>целодневных (</a:t>
            </a:r>
            <a:r>
              <a:rPr lang="ru-RU" dirty="0" err="1">
                <a:solidFill>
                  <a:schemeClr val="tx1"/>
                </a:solidFill>
              </a:rPr>
              <a:t>целосменных</a:t>
            </a:r>
            <a:r>
              <a:rPr lang="ru-RU" dirty="0">
                <a:solidFill>
                  <a:schemeClr val="tx1"/>
                </a:solidFill>
              </a:rPr>
              <a:t>) </a:t>
            </a:r>
            <a:r>
              <a:rPr lang="ru-RU" dirty="0" smtClean="0">
                <a:solidFill>
                  <a:schemeClr val="tx1"/>
                </a:solidFill>
              </a:rPr>
              <a:t>простоев и </a:t>
            </a:r>
            <a:r>
              <a:rPr lang="ru-RU" dirty="0" err="1" smtClean="0">
                <a:solidFill>
                  <a:schemeClr val="tx1"/>
                </a:solidFill>
              </a:rPr>
              <a:t>т.д</a:t>
            </a:r>
            <a:endParaRPr lang="ru-RU" dirty="0">
              <a:solidFill>
                <a:schemeClr val="tx1"/>
              </a:solidFill>
            </a:endParaRPr>
          </a:p>
        </p:txBody>
      </p:sp>
    </p:spTree>
    <p:extLst>
      <p:ext uri="{BB962C8B-B14F-4D97-AF65-F5344CB8AC3E}">
        <p14:creationId xmlns:p14="http://schemas.microsoft.com/office/powerpoint/2010/main" val="244672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89"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a:off x="971600" y="4313634"/>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0581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1"/>
            <a:ext cx="9144002" cy="979487"/>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5" name="Заголовок 1"/>
          <p:cNvSpPr txBox="1">
            <a:spLocks/>
          </p:cNvSpPr>
          <p:nvPr/>
        </p:nvSpPr>
        <p:spPr>
          <a:xfrm>
            <a:off x="-2" y="980728"/>
            <a:ext cx="9143999" cy="5323045"/>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C00000"/>
                </a:solidFill>
                <a:latin typeface="Times New Roman" pitchFamily="18" charset="0"/>
                <a:cs typeface="Times New Roman" pitchFamily="18" charset="0"/>
              </a:rPr>
              <a:t>Изменения </a:t>
            </a:r>
            <a:r>
              <a:rPr lang="ru-RU" dirty="0">
                <a:solidFill>
                  <a:srgbClr val="C00000"/>
                </a:solidFill>
                <a:latin typeface="Times New Roman" pitchFamily="18" charset="0"/>
                <a:cs typeface="Times New Roman" pitchFamily="18" charset="0"/>
              </a:rPr>
              <a:t>в </a:t>
            </a:r>
            <a:endParaRPr lang="ru-RU" dirty="0" smtClean="0">
              <a:solidFill>
                <a:srgbClr val="C00000"/>
              </a:solidFill>
              <a:latin typeface="Times New Roman" pitchFamily="18" charset="0"/>
              <a:cs typeface="Times New Roman" pitchFamily="18" charset="0"/>
            </a:endParaRPr>
          </a:p>
          <a:p>
            <a:r>
              <a:rPr lang="ru-RU" dirty="0" smtClean="0">
                <a:solidFill>
                  <a:srgbClr val="C00000"/>
                </a:solidFill>
                <a:latin typeface="Times New Roman" pitchFamily="18" charset="0"/>
                <a:cs typeface="Times New Roman" pitchFamily="18" charset="0"/>
              </a:rPr>
              <a:t>Правила </a:t>
            </a:r>
            <a:r>
              <a:rPr lang="ru-RU" dirty="0">
                <a:solidFill>
                  <a:srgbClr val="C00000"/>
                </a:solidFill>
                <a:latin typeface="Times New Roman" pitchFamily="18" charset="0"/>
                <a:cs typeface="Times New Roman" pitchFamily="18" charset="0"/>
              </a:rPr>
              <a:t>индивидуального (персонифицированного) учета застрахованных лиц в системе государственного социального страхования, вступающие в </a:t>
            </a:r>
            <a:r>
              <a:rPr lang="ru-RU" dirty="0" smtClean="0">
                <a:solidFill>
                  <a:srgbClr val="C00000"/>
                </a:solidFill>
                <a:latin typeface="Times New Roman" pitchFamily="18" charset="0"/>
                <a:cs typeface="Times New Roman" pitchFamily="18" charset="0"/>
              </a:rPr>
              <a:t>силу</a:t>
            </a:r>
          </a:p>
          <a:p>
            <a:r>
              <a:rPr lang="ru-RU" b="1"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с 1 января 2024 года</a:t>
            </a:r>
            <a:endParaRPr lang="ru-RU" b="1" dirty="0">
              <a:solidFill>
                <a:srgbClr val="C0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8710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a:stretch>
            <a:fillRect/>
          </a:stretch>
        </p:blipFill>
        <p:spPr>
          <a:xfrm>
            <a:off x="107504" y="188640"/>
            <a:ext cx="9036496" cy="6669360"/>
          </a:xfrm>
          <a:prstGeom prst="rect">
            <a:avLst/>
          </a:prstGeom>
        </p:spPr>
      </p:pic>
      <p:cxnSp>
        <p:nvCxnSpPr>
          <p:cNvPr id="5" name="Прямая со стрелкой 4"/>
          <p:cNvCxnSpPr/>
          <p:nvPr/>
        </p:nvCxnSpPr>
        <p:spPr>
          <a:xfrm>
            <a:off x="1979712" y="5805264"/>
            <a:ext cx="719455" cy="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401850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229201"/>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229202"/>
            <a:ext cx="293390"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0"/>
            <a:ext cx="9396536" cy="743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727923"/>
            <a:ext cx="413966"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737448"/>
            <a:ext cx="360251"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83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650135"/>
            <a:ext cx="9145016" cy="8940909"/>
          </a:xfrm>
          <a:prstGeom prst="rect">
            <a:avLst/>
          </a:prstGeom>
        </p:spPr>
        <p:txBody>
          <a:bodyPr wrap="square">
            <a:spAutoFit/>
          </a:bodyPr>
          <a:lstStyle/>
          <a:p>
            <a:r>
              <a:rPr lang="ru-RU" sz="1400" dirty="0"/>
              <a:t> </a:t>
            </a:r>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r>
              <a:rPr lang="ru-RU" sz="1600" b="1" dirty="0" smtClean="0">
                <a:solidFill>
                  <a:srgbClr val="336600"/>
                </a:solidFill>
                <a:latin typeface="Times New Roman" panose="02020603050405020304" pitchFamily="18" charset="0"/>
                <a:cs typeface="Times New Roman" panose="02020603050405020304" pitchFamily="18" charset="0"/>
              </a:rPr>
              <a:t>Вопрос </a:t>
            </a:r>
            <a:r>
              <a:rPr lang="ru-RU" sz="1600" b="1" dirty="0">
                <a:solidFill>
                  <a:srgbClr val="336600"/>
                </a:solidFill>
                <a:latin typeface="Times New Roman" panose="02020603050405020304" pitchFamily="18" charset="0"/>
                <a:cs typeface="Times New Roman" panose="02020603050405020304" pitchFamily="18" charset="0"/>
              </a:rPr>
              <a:t>1: </a:t>
            </a:r>
            <a:r>
              <a:rPr lang="ru-RU" sz="1600" dirty="0">
                <a:solidFill>
                  <a:srgbClr val="336600"/>
                </a:solidFill>
                <a:latin typeface="Times New Roman" panose="02020603050405020304" pitchFamily="18" charset="0"/>
                <a:cs typeface="Times New Roman" panose="02020603050405020304" pitchFamily="18" charset="0"/>
              </a:rPr>
              <a:t>Работник работает в организации, которая является для него основным местом работы, с </a:t>
            </a:r>
            <a:r>
              <a:rPr lang="ru-RU" sz="1600" dirty="0" smtClean="0">
                <a:solidFill>
                  <a:srgbClr val="336600"/>
                </a:solidFill>
                <a:latin typeface="Times New Roman" panose="02020603050405020304" pitchFamily="18" charset="0"/>
                <a:cs typeface="Times New Roman" panose="02020603050405020304" pitchFamily="18" charset="0"/>
              </a:rPr>
              <a:t>2018 </a:t>
            </a:r>
            <a:r>
              <a:rPr lang="ru-RU" sz="1600" dirty="0">
                <a:solidFill>
                  <a:srgbClr val="336600"/>
                </a:solidFill>
                <a:latin typeface="Times New Roman" panose="02020603050405020304" pitchFamily="18" charset="0"/>
                <a:cs typeface="Times New Roman" panose="02020603050405020304" pitchFamily="18" charset="0"/>
              </a:rPr>
              <a:t>г. по настоящее время. В ИЛС </a:t>
            </a:r>
            <a:r>
              <a:rPr lang="ru-RU" sz="1600" dirty="0" smtClean="0">
                <a:solidFill>
                  <a:srgbClr val="336600"/>
                </a:solidFill>
                <a:latin typeface="Times New Roman" panose="02020603050405020304" pitchFamily="18" charset="0"/>
                <a:cs typeface="Times New Roman" panose="02020603050405020304" pitchFamily="18" charset="0"/>
              </a:rPr>
              <a:t>работника не указана информация, что это основное место работы. Как надо заполнить форму ПУ-2 на этого работника, если он обратится за назначением пособия по временной нетрудоспособности </a:t>
            </a:r>
            <a:r>
              <a:rPr lang="ru-RU" sz="1600" dirty="0">
                <a:solidFill>
                  <a:srgbClr val="336600"/>
                </a:solidFill>
                <a:latin typeface="Times New Roman" panose="02020603050405020304" pitchFamily="18" charset="0"/>
                <a:cs typeface="Times New Roman" panose="02020603050405020304" pitchFamily="18" charset="0"/>
              </a:rPr>
              <a:t>по случаю, который начнется после 31.12.2023?</a:t>
            </a:r>
          </a:p>
          <a:p>
            <a:r>
              <a:rPr lang="ru-RU" sz="1600" b="1" dirty="0" smtClean="0">
                <a:latin typeface="Times New Roman" panose="02020603050405020304" pitchFamily="18" charset="0"/>
                <a:cs typeface="Times New Roman" panose="02020603050405020304" pitchFamily="18" charset="0"/>
              </a:rPr>
              <a:t>Ответ</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Подается </a:t>
            </a:r>
            <a:r>
              <a:rPr lang="ru-RU" sz="1600" dirty="0">
                <a:latin typeface="Times New Roman" panose="02020603050405020304" pitchFamily="18" charset="0"/>
                <a:cs typeface="Times New Roman" panose="02020603050405020304" pitchFamily="18" charset="0"/>
              </a:rPr>
              <a:t>форма ПУ-2, в разделе 2 которой заполняются (ч. 3 п. 15 Правил N 837 (в редакции, действующей с 01.01.2024), ч. 23 п. 10 Инструкции о заполнении ДПУ (в редакции, действующей с 01.01.2024)):</a:t>
            </a:r>
          </a:p>
          <a:p>
            <a:r>
              <a:rPr lang="ru-RU" sz="1600" dirty="0">
                <a:latin typeface="Times New Roman" panose="02020603050405020304" pitchFamily="18" charset="0"/>
                <a:cs typeface="Times New Roman" panose="02020603050405020304" pitchFamily="18" charset="0"/>
              </a:rPr>
              <a:t>- подраздел 2.1 - все реквизиты (в графе "Код работы по совместительству" указать "0" (основное место работы));</a:t>
            </a:r>
          </a:p>
          <a:p>
            <a:r>
              <a:rPr lang="ru-RU" sz="1600" dirty="0">
                <a:latin typeface="Times New Roman" panose="02020603050405020304" pitchFamily="18" charset="0"/>
                <a:cs typeface="Times New Roman" panose="02020603050405020304" pitchFamily="18" charset="0"/>
              </a:rPr>
              <a:t>- подраздел 2.2:</a:t>
            </a:r>
          </a:p>
          <a:p>
            <a:r>
              <a:rPr lang="ru-RU" sz="1600" dirty="0">
                <a:latin typeface="Times New Roman" panose="02020603050405020304" pitchFamily="18" charset="0"/>
                <a:cs typeface="Times New Roman" panose="02020603050405020304" pitchFamily="18" charset="0"/>
              </a:rPr>
              <a:t>в графе "Дата приема (перевода, назначения) по профессии рабочего, должности служащего" - 01.07.2019;</a:t>
            </a:r>
          </a:p>
          <a:p>
            <a:r>
              <a:rPr lang="ru-RU" sz="1500" dirty="0">
                <a:latin typeface="Times New Roman" panose="02020603050405020304" pitchFamily="18" charset="0"/>
                <a:cs typeface="Times New Roman" panose="02020603050405020304" pitchFamily="18" charset="0"/>
              </a:rPr>
              <a:t>в графах "Дата приказа", "Номер приказа" - дата и номер приказа (распоряжения), на основании которого застрахованное лицо работает у работодателя в определенной должности служащего, профессии рабочего, в определенном структурном подразделении, по определенному коду работы по совместительству.</a:t>
            </a:r>
          </a:p>
          <a:p>
            <a:r>
              <a:rPr lang="ru-RU" sz="1600" dirty="0">
                <a:latin typeface="Times New Roman" panose="02020603050405020304" pitchFamily="18" charset="0"/>
                <a:cs typeface="Times New Roman" panose="02020603050405020304" pitchFamily="18" charset="0"/>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1" y="3933056"/>
            <a:ext cx="8928992"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46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pPr algn="l"/>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2100" b="1" dirty="0" smtClean="0">
                <a:solidFill>
                  <a:srgbClr val="336600"/>
                </a:solidFill>
                <a:latin typeface="Times New Roman" panose="02020603050405020304" pitchFamily="18" charset="0"/>
                <a:cs typeface="Times New Roman" panose="02020603050405020304" pitchFamily="18" charset="0"/>
              </a:rPr>
              <a:t>Вопрос </a:t>
            </a:r>
            <a:r>
              <a:rPr lang="ru-RU" sz="2100" b="1" dirty="0">
                <a:solidFill>
                  <a:srgbClr val="336600"/>
                </a:solidFill>
                <a:latin typeface="Times New Roman" panose="02020603050405020304" pitchFamily="18" charset="0"/>
                <a:cs typeface="Times New Roman" panose="02020603050405020304" pitchFamily="18" charset="0"/>
              </a:rPr>
              <a:t>2: </a:t>
            </a:r>
            <a:r>
              <a:rPr lang="ru-RU" sz="2100" dirty="0">
                <a:solidFill>
                  <a:srgbClr val="336600"/>
                </a:solidFill>
                <a:latin typeface="Times New Roman" panose="02020603050405020304" pitchFamily="18" charset="0"/>
                <a:cs typeface="Times New Roman" panose="02020603050405020304" pitchFamily="18" charset="0"/>
              </a:rPr>
              <a:t>Надо ли подавать форму ПУ-2 по работникам, которые были приняты на работу до 01.07.2019 и уволены в I - III кварталах 2023 г. и у которых в сведениях не была указана информация об основном месте работы?</a:t>
            </a:r>
            <a:br>
              <a:rPr lang="ru-RU" sz="2100" dirty="0">
                <a:solidFill>
                  <a:srgbClr val="336600"/>
                </a:solidFill>
                <a:latin typeface="Times New Roman" panose="02020603050405020304" pitchFamily="18" charset="0"/>
                <a:cs typeface="Times New Roman" panose="02020603050405020304" pitchFamily="18" charset="0"/>
              </a:rPr>
            </a:br>
            <a:r>
              <a:rPr lang="ru-RU" sz="2100" dirty="0" smtClean="0">
                <a:solidFill>
                  <a:srgbClr val="336600"/>
                </a:solidFill>
                <a:latin typeface="Times New Roman" panose="02020603050405020304" pitchFamily="18" charset="0"/>
                <a:cs typeface="Times New Roman" panose="02020603050405020304" pitchFamily="18" charset="0"/>
              </a:rPr>
              <a:t/>
            </a:r>
            <a:br>
              <a:rPr lang="ru-RU" sz="2100" dirty="0" smtClean="0">
                <a:solidFill>
                  <a:srgbClr val="336600"/>
                </a:solidFill>
                <a:latin typeface="Times New Roman" panose="02020603050405020304" pitchFamily="18" charset="0"/>
                <a:cs typeface="Times New Roman" panose="02020603050405020304" pitchFamily="18" charset="0"/>
              </a:rPr>
            </a:br>
            <a:r>
              <a:rPr lang="ru-RU" sz="2100" b="1" dirty="0" smtClean="0">
                <a:latin typeface="Times New Roman" panose="02020603050405020304" pitchFamily="18" charset="0"/>
                <a:cs typeface="Times New Roman" panose="02020603050405020304" pitchFamily="18" charset="0"/>
              </a:rPr>
              <a:t>Ответ</a:t>
            </a:r>
            <a:r>
              <a:rPr lang="ru-RU" sz="2100" b="1"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По уволенным работникам подавать форму ПУ-2 не нужно. Ее необходимо подать только по работающим в организации работникам, которые были приняты до 01.07.2019 и по которым в сведениях не была указана информация об основном месте работы.</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 </a:t>
            </a:r>
            <a:br>
              <a:rPr lang="ru-RU" sz="2100" dirty="0">
                <a:latin typeface="Times New Roman" panose="02020603050405020304" pitchFamily="18" charset="0"/>
                <a:cs typeface="Times New Roman" panose="02020603050405020304" pitchFamily="18" charset="0"/>
              </a:rPr>
            </a:br>
            <a:endParaRPr lang="ru-RU" sz="21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1772816"/>
            <a:ext cx="8640960" cy="4708981"/>
          </a:xfrm>
          <a:prstGeom prst="rect">
            <a:avLst/>
          </a:prstGeom>
        </p:spPr>
        <p:txBody>
          <a:bodyPr wrap="square">
            <a:spAutoFit/>
          </a:bodyPr>
          <a:lstStyle/>
          <a:p>
            <a:endParaRPr lang="ru-RU" b="1" dirty="0" smtClean="0"/>
          </a:p>
          <a:p>
            <a:endParaRPr lang="ru-RU" b="1" dirty="0" smtClean="0"/>
          </a:p>
          <a:p>
            <a:endParaRPr lang="ru-RU" b="1" dirty="0"/>
          </a:p>
          <a:p>
            <a:r>
              <a:rPr lang="ru-RU" sz="1900" b="1" dirty="0" smtClean="0">
                <a:solidFill>
                  <a:srgbClr val="336600"/>
                </a:solidFill>
                <a:latin typeface="Times New Roman" panose="02020603050405020304" pitchFamily="18" charset="0"/>
                <a:cs typeface="Times New Roman" panose="02020603050405020304" pitchFamily="18" charset="0"/>
              </a:rPr>
              <a:t>Вопрос </a:t>
            </a:r>
            <a:r>
              <a:rPr lang="ru-RU" sz="1900" b="1" dirty="0">
                <a:solidFill>
                  <a:srgbClr val="336600"/>
                </a:solidFill>
                <a:latin typeface="Times New Roman" panose="02020603050405020304" pitchFamily="18" charset="0"/>
                <a:cs typeface="Times New Roman" panose="02020603050405020304" pitchFamily="18" charset="0"/>
              </a:rPr>
              <a:t>3:</a:t>
            </a:r>
            <a:r>
              <a:rPr lang="ru-RU" sz="1900" dirty="0">
                <a:solidFill>
                  <a:srgbClr val="336600"/>
                </a:solidFill>
                <a:latin typeface="Times New Roman" panose="02020603050405020304" pitchFamily="18" charset="0"/>
                <a:cs typeface="Times New Roman" panose="02020603050405020304" pitchFamily="18" charset="0"/>
              </a:rPr>
              <a:t> В какие сроки необходимо подать форму ПУ-2 на принятых до 01.07.2019 работников, у которых не указан признак, обозначающий основное место работы</a:t>
            </a:r>
            <a:r>
              <a:rPr lang="ru-RU" sz="1900" dirty="0" smtClean="0">
                <a:solidFill>
                  <a:srgbClr val="336600"/>
                </a:solidFill>
                <a:latin typeface="Times New Roman" panose="02020603050405020304" pitchFamily="18" charset="0"/>
                <a:cs typeface="Times New Roman" panose="02020603050405020304" pitchFamily="18" charset="0"/>
              </a:rPr>
              <a:t>?</a:t>
            </a:r>
          </a:p>
          <a:p>
            <a:endParaRPr lang="ru-RU" sz="1900" dirty="0">
              <a:latin typeface="Times New Roman" panose="02020603050405020304" pitchFamily="18" charset="0"/>
              <a:cs typeface="Times New Roman" panose="02020603050405020304" pitchFamily="18" charset="0"/>
            </a:endParaRPr>
          </a:p>
          <a:p>
            <a:r>
              <a:rPr lang="ru-RU" sz="1900" b="1" dirty="0">
                <a:latin typeface="Times New Roman" panose="02020603050405020304" pitchFamily="18" charset="0"/>
                <a:cs typeface="Times New Roman" panose="02020603050405020304" pitchFamily="18" charset="0"/>
              </a:rPr>
              <a:t>Ответ: </a:t>
            </a:r>
            <a:r>
              <a:rPr lang="ru-RU" sz="1900" dirty="0">
                <a:latin typeface="Times New Roman" panose="02020603050405020304" pitchFamily="18" charset="0"/>
                <a:cs typeface="Times New Roman" panose="02020603050405020304" pitchFamily="18" charset="0"/>
              </a:rPr>
              <a:t>С 01.01.2024 при возникновении права на пособие по временной нетрудоспособности, по беременности и родам форма ПУ-2 (тип формы - исходная) представляется нанимателем в ФСЗН в течение 2 рабочих дней со дня предъявления работником листка нетрудоспособности в случае, если информация о коде работы по совместительству после 01.07.2019 не представлялась (ч. 3 п. 15 Правил N 837 (в редакции, действующей с 01.01.2024)).</a:t>
            </a:r>
          </a:p>
          <a:p>
            <a:r>
              <a:rPr lang="ru-RU" sz="1900" dirty="0">
                <a:latin typeface="Times New Roman" panose="02020603050405020304" pitchFamily="18" charset="0"/>
                <a:cs typeface="Times New Roman" panose="02020603050405020304" pitchFamily="18" charset="0"/>
              </a:rPr>
              <a:t>Для своевременного назначения пособий рекомендуется представить формы ПУ-2 на указанную категорию работников </a:t>
            </a:r>
            <a:r>
              <a:rPr lang="ru-RU" sz="1900" b="1" i="1" dirty="0">
                <a:latin typeface="Times New Roman" panose="02020603050405020304" pitchFamily="18" charset="0"/>
                <a:cs typeface="Times New Roman" panose="02020603050405020304" pitchFamily="18" charset="0"/>
              </a:rPr>
              <a:t>заранее.</a:t>
            </a:r>
          </a:p>
          <a:p>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759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800" b="1" dirty="0" smtClean="0">
                <a:solidFill>
                  <a:srgbClr val="336600"/>
                </a:solidFill>
                <a:latin typeface="Times New Roman" panose="02020603050405020304" pitchFamily="18" charset="0"/>
                <a:cs typeface="Times New Roman" panose="02020603050405020304" pitchFamily="18" charset="0"/>
              </a:rPr>
              <a:t>Вопрос </a:t>
            </a:r>
            <a:r>
              <a:rPr lang="ru-RU" sz="1800" b="1" dirty="0">
                <a:solidFill>
                  <a:srgbClr val="336600"/>
                </a:solidFill>
                <a:latin typeface="Times New Roman" panose="02020603050405020304" pitchFamily="18" charset="0"/>
                <a:cs typeface="Times New Roman" panose="02020603050405020304" pitchFamily="18" charset="0"/>
              </a:rPr>
              <a:t>4: </a:t>
            </a:r>
            <a:r>
              <a:rPr lang="ru-RU" sz="1800" dirty="0">
                <a:solidFill>
                  <a:srgbClr val="336600"/>
                </a:solidFill>
                <a:latin typeface="Times New Roman" panose="02020603050405020304" pitchFamily="18" charset="0"/>
                <a:cs typeface="Times New Roman" panose="02020603050405020304" pitchFamily="18" charset="0"/>
              </a:rPr>
              <a:t>По какой форме ПУ-3 надо подать индивидуальные сведения за 2023 г.: по новой, которая начнет действовать с 01.01.2024, или по старой, действующей до 01.01.2024? </a:t>
            </a:r>
            <a:r>
              <a:rPr lang="ru-RU" sz="1800" dirty="0" smtClean="0">
                <a:solidFill>
                  <a:srgbClr val="336600"/>
                </a:solidFill>
                <a:latin typeface="Times New Roman" panose="02020603050405020304" pitchFamily="18" charset="0"/>
                <a:cs typeface="Times New Roman" panose="02020603050405020304" pitchFamily="18" charset="0"/>
              </a:rPr>
              <a:t/>
            </a:r>
            <a:br>
              <a:rPr lang="ru-RU" sz="1800" dirty="0" smtClean="0">
                <a:solidFill>
                  <a:srgbClr val="336600"/>
                </a:solidFill>
                <a:latin typeface="Times New Roman" panose="02020603050405020304" pitchFamily="18" charset="0"/>
                <a:cs typeface="Times New Roman" panose="02020603050405020304" pitchFamily="18" charset="0"/>
              </a:rPr>
            </a:br>
            <a:r>
              <a:rPr lang="ru-RU" sz="1800" dirty="0" smtClean="0">
                <a:solidFill>
                  <a:srgbClr val="336600"/>
                </a:solidFill>
                <a:latin typeface="Times New Roman" panose="02020603050405020304" pitchFamily="18" charset="0"/>
                <a:cs typeface="Times New Roman" panose="02020603050405020304" pitchFamily="18" charset="0"/>
              </a:rPr>
              <a:t>При </a:t>
            </a:r>
            <a:r>
              <a:rPr lang="ru-RU" sz="1800" dirty="0">
                <a:solidFill>
                  <a:srgbClr val="336600"/>
                </a:solidFill>
                <a:latin typeface="Times New Roman" panose="02020603050405020304" pitchFamily="18" charset="0"/>
                <a:cs typeface="Times New Roman" panose="02020603050405020304" pitchFamily="18" charset="0"/>
              </a:rPr>
              <a:t>необходимости назначения пособий по временной нетрудоспособности, по беременности и родам надо представить форму ПУ-3 за 2022 г. в новом формате?</a:t>
            </a:r>
            <a:br>
              <a:rPr lang="ru-RU" sz="1800" dirty="0">
                <a:solidFill>
                  <a:srgbClr val="336600"/>
                </a:solidFill>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Ответ:</a:t>
            </a:r>
            <a:r>
              <a:rPr lang="ru-RU" sz="1800" dirty="0">
                <a:latin typeface="Times New Roman" panose="02020603050405020304" pitchFamily="18" charset="0"/>
                <a:cs typeface="Times New Roman" panose="02020603050405020304" pitchFamily="18" charset="0"/>
              </a:rPr>
              <a:t> В январе 2024 г. индивидуальные сведения за 2023 г. нужно подать по форме ПУ-3 в новом формате с учетом новых кодов вида деятельности и требований по их заполнению.</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Форму ПУ-3 за весь 2022 г. в новом формате с новыми кодами вида деятельности нужно будет представить только по застрахованным лицам, у которых дата начала случая временной нетрудоспособности, беременности и родов приходится на первое полугодие 2024 г., </a:t>
            </a:r>
            <a:r>
              <a:rPr lang="ru-RU" sz="1800" b="1" dirty="0">
                <a:latin typeface="Times New Roman" panose="02020603050405020304" pitchFamily="18" charset="0"/>
                <a:cs typeface="Times New Roman" panose="02020603050405020304" pitchFamily="18" charset="0"/>
              </a:rPr>
              <a:t>при условии</a:t>
            </a:r>
            <a:r>
              <a:rPr lang="ru-RU" sz="1800" dirty="0">
                <a:latin typeface="Times New Roman" panose="02020603050405020304" pitchFamily="18" charset="0"/>
                <a:cs typeface="Times New Roman" panose="02020603050405020304" pitchFamily="18" charset="0"/>
              </a:rPr>
              <a:t>, если во втором полугодии 2022 г. по такому застрахованному лицу </a:t>
            </a:r>
            <a:r>
              <a:rPr lang="ru-RU" sz="1800" b="1" dirty="0">
                <a:latin typeface="Times New Roman" panose="02020603050405020304" pitchFamily="18" charset="0"/>
                <a:cs typeface="Times New Roman" panose="02020603050405020304" pitchFamily="18" charset="0"/>
              </a:rPr>
              <a:t>имели место случаи </a:t>
            </a:r>
            <a:r>
              <a:rPr lang="ru-RU" sz="1800" dirty="0">
                <a:latin typeface="Times New Roman" panose="02020603050405020304" pitchFamily="18" charset="0"/>
                <a:cs typeface="Times New Roman" panose="02020603050405020304" pitchFamily="18" charset="0"/>
              </a:rPr>
              <a:t>целодневных (</a:t>
            </a:r>
            <a:r>
              <a:rPr lang="ru-RU" sz="1800" dirty="0" err="1">
                <a:latin typeface="Times New Roman" panose="02020603050405020304" pitchFamily="18" charset="0"/>
                <a:cs typeface="Times New Roman" panose="02020603050405020304" pitchFamily="18" charset="0"/>
              </a:rPr>
              <a:t>целосменных</a:t>
            </a:r>
            <a:r>
              <a:rPr lang="ru-RU" sz="1800" dirty="0">
                <a:latin typeface="Times New Roman" panose="02020603050405020304" pitchFamily="18" charset="0"/>
                <a:cs typeface="Times New Roman" panose="02020603050405020304" pitchFamily="18" charset="0"/>
              </a:rPr>
              <a:t>) простоев не по вине работника, отпуска без сохранения или с частичным сохранением заработной платы, предоставляемого по инициативе нанимателя, выплат, в отношении которых по результатам проверок и иных контрольных мероприятий выявлены умышленные </a:t>
            </a:r>
            <a:r>
              <a:rPr lang="ru-RU" sz="1800" dirty="0" err="1">
                <a:latin typeface="Times New Roman" panose="02020603050405020304" pitchFamily="18" charset="0"/>
                <a:cs typeface="Times New Roman" panose="02020603050405020304" pitchFamily="18" charset="0"/>
              </a:rPr>
              <a:t>неначисление</a:t>
            </a:r>
            <a:r>
              <a:rPr lang="ru-RU" sz="1800" dirty="0">
                <a:latin typeface="Times New Roman" panose="02020603050405020304" pitchFamily="18" charset="0"/>
                <a:cs typeface="Times New Roman" panose="02020603050405020304" pitchFamily="18" charset="0"/>
              </a:rPr>
              <a:t> и неуплата обязательных страховых взносов в бюджет фонда, либо удержаний из выплат, начисленных осужденному к исправительным работам, в размере, установленном приговором суда (п. 8 Положения N 10</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533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2400" b="1" dirty="0" smtClean="0">
                <a:solidFill>
                  <a:srgbClr val="336600"/>
                </a:solidFill>
                <a:latin typeface="Times New Roman" panose="02020603050405020304" pitchFamily="18" charset="0"/>
                <a:cs typeface="Times New Roman" panose="02020603050405020304" pitchFamily="18" charset="0"/>
              </a:rPr>
              <a:t>Вопрос </a:t>
            </a:r>
            <a:r>
              <a:rPr lang="ru-RU" sz="2400" b="1" dirty="0">
                <a:solidFill>
                  <a:srgbClr val="336600"/>
                </a:solidFill>
                <a:latin typeface="Times New Roman" panose="02020603050405020304" pitchFamily="18" charset="0"/>
                <a:cs typeface="Times New Roman" panose="02020603050405020304" pitchFamily="18" charset="0"/>
              </a:rPr>
              <a:t>5: </a:t>
            </a:r>
            <a:r>
              <a:rPr lang="ru-RU" sz="2400" dirty="0">
                <a:solidFill>
                  <a:srgbClr val="336600"/>
                </a:solidFill>
                <a:latin typeface="Times New Roman" panose="02020603050405020304" pitchFamily="18" charset="0"/>
                <a:cs typeface="Times New Roman" panose="02020603050405020304" pitchFamily="18" charset="0"/>
              </a:rPr>
              <a:t>Работник уволен в августе 2023 г. На него будет представлена форма ПУ-3 за III квартал 2023 г. Нужно ли в январе 2024 г. на него заново подавать форму ПУ-3 за 2023 г. в новом формате?</a:t>
            </a:r>
            <a:br>
              <a:rPr lang="ru-RU" sz="2400" dirty="0">
                <a:solidFill>
                  <a:srgbClr val="336600"/>
                </a:solidFill>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Ответ: </a:t>
            </a:r>
            <a:r>
              <a:rPr lang="ru-RU" sz="2400" dirty="0">
                <a:latin typeface="Times New Roman" panose="02020603050405020304" pitchFamily="18" charset="0"/>
                <a:cs typeface="Times New Roman" panose="02020603050405020304" pitchFamily="18" charset="0"/>
              </a:rPr>
              <a:t>В январе 2024 г. форму ПУ-3 в новом формате на уволенных в I - III кварталах 2023 г. работников заново подавать не нужно.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Форму ПУ-3 в новом формате на указанных работников нужно будет подавать только при получении уведомления от ФСЗН, </a:t>
            </a:r>
            <a:r>
              <a:rPr lang="ru-RU" sz="2400" b="1" dirty="0">
                <a:latin typeface="Times New Roman" panose="02020603050405020304" pitchFamily="18" charset="0"/>
                <a:cs typeface="Times New Roman" panose="02020603050405020304" pitchFamily="18" charset="0"/>
              </a:rPr>
              <a:t>при условии</a:t>
            </a:r>
            <a:r>
              <a:rPr lang="ru-RU" sz="2400" dirty="0">
                <a:latin typeface="Times New Roman" panose="02020603050405020304" pitchFamily="18" charset="0"/>
                <a:cs typeface="Times New Roman" panose="02020603050405020304" pitchFamily="18" charset="0"/>
              </a:rPr>
              <a:t>, если во втором полугодии 2022 г. и в 2023 г. по ним имели место случаи, предусмотренные п. 8 Положения N 10.</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1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748464" cy="1143000"/>
          </a:xfrm>
        </p:spPr>
        <p:txBody>
          <a:bodyPr>
            <a:normAutofit fontScale="90000"/>
          </a:bodyPr>
          <a:lstStyle/>
          <a:p>
            <a:pPr algn="l"/>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2200" b="1" dirty="0" smtClean="0">
                <a:latin typeface="Times New Roman" panose="02020603050405020304" pitchFamily="18" charset="0"/>
                <a:cs typeface="Times New Roman" panose="02020603050405020304" pitchFamily="18" charset="0"/>
              </a:rPr>
              <a:t>Вопрос </a:t>
            </a:r>
            <a:r>
              <a:rPr lang="ru-RU" sz="2200" b="1" dirty="0">
                <a:latin typeface="Times New Roman" panose="02020603050405020304" pitchFamily="18" charset="0"/>
                <a:cs typeface="Times New Roman" panose="02020603050405020304" pitchFamily="18" charset="0"/>
              </a:rPr>
              <a:t>6: </a:t>
            </a:r>
            <a:r>
              <a:rPr lang="ru-RU" sz="2200" dirty="0">
                <a:latin typeface="Times New Roman" panose="02020603050405020304" pitchFamily="18" charset="0"/>
                <a:cs typeface="Times New Roman" panose="02020603050405020304" pitchFamily="18" charset="0"/>
              </a:rPr>
              <a:t>По новым правилам с 01.01.2024 код вида деятельности "ПОСОБИЕ" не может пересекаться с кодом "ВЗНОСЫВРЕМ". Нужно ли учитывать это правило при подаче сведений в форме ПУ-3 за IV квартал 2023 г. и за 2022 г. в случае получения уведомления от ФСЗН, если в этих периодах данные коды пересекались</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Ответ: </a:t>
            </a:r>
            <a:r>
              <a:rPr lang="ru-RU" sz="2200" dirty="0">
                <a:latin typeface="Times New Roman" panose="02020603050405020304" pitchFamily="18" charset="0"/>
                <a:cs typeface="Times New Roman" panose="02020603050405020304" pitchFamily="18" charset="0"/>
              </a:rPr>
              <a:t>Согласно требованиям по заполнению формы ПУ-3, действующим до 01.01.2024, допускается не исключать период по коду вида деятельности "ПОСОБИЕ" из периода, обозначенного кодом вида деятельности "ВЗНОСЫВРЕМ" (подп. 28.2 Инструкции по формату ДПУ (в редакции, действующей до 01.01.2024</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1800" dirty="0" smtClean="0">
                <a:solidFill>
                  <a:srgbClr val="336600"/>
                </a:solidFill>
                <a:latin typeface="Times New Roman" panose="02020603050405020304" pitchFamily="18" charset="0"/>
                <a:cs typeface="Times New Roman" panose="02020603050405020304" pitchFamily="18" charset="0"/>
              </a:rPr>
              <a:t/>
            </a:r>
            <a:br>
              <a:rPr lang="ru-RU" sz="1800" dirty="0" smtClean="0">
                <a:solidFill>
                  <a:srgbClr val="336600"/>
                </a:solidFill>
                <a:latin typeface="Times New Roman" panose="02020603050405020304" pitchFamily="18" charset="0"/>
                <a:cs typeface="Times New Roman" panose="02020603050405020304" pitchFamily="18" charset="0"/>
              </a:rPr>
            </a:br>
            <a:r>
              <a:rPr lang="ru-RU" sz="1800" dirty="0">
                <a:solidFill>
                  <a:srgbClr val="336600"/>
                </a:solidFill>
                <a:latin typeface="Times New Roman" panose="02020603050405020304" pitchFamily="18" charset="0"/>
                <a:cs typeface="Times New Roman" panose="02020603050405020304" pitchFamily="18" charset="0"/>
              </a:rPr>
              <a:t/>
            </a:r>
            <a:br>
              <a:rPr lang="ru-RU" sz="1800" dirty="0">
                <a:solidFill>
                  <a:srgbClr val="336600"/>
                </a:solidFill>
                <a:latin typeface="Times New Roman" panose="02020603050405020304" pitchFamily="18" charset="0"/>
                <a:cs typeface="Times New Roman" panose="02020603050405020304" pitchFamily="18" charset="0"/>
              </a:rPr>
            </a:br>
            <a:r>
              <a:rPr lang="ru-RU" sz="1800" dirty="0" smtClean="0">
                <a:solidFill>
                  <a:srgbClr val="336600"/>
                </a:solidFill>
                <a:latin typeface="Times New Roman" panose="02020603050405020304" pitchFamily="18" charset="0"/>
                <a:cs typeface="Times New Roman" panose="02020603050405020304" pitchFamily="18" charset="0"/>
              </a:rPr>
              <a:t/>
            </a:r>
            <a:br>
              <a:rPr lang="ru-RU" sz="1800" dirty="0" smtClean="0">
                <a:solidFill>
                  <a:srgbClr val="336600"/>
                </a:solidFill>
                <a:latin typeface="Times New Roman" panose="02020603050405020304" pitchFamily="18" charset="0"/>
                <a:cs typeface="Times New Roman" panose="02020603050405020304" pitchFamily="18" charset="0"/>
              </a:rPr>
            </a:br>
            <a:r>
              <a:rPr lang="ru-RU" sz="1800" dirty="0">
                <a:solidFill>
                  <a:srgbClr val="336600"/>
                </a:solidFill>
                <a:latin typeface="Times New Roman" panose="02020603050405020304" pitchFamily="18" charset="0"/>
                <a:cs typeface="Times New Roman" panose="02020603050405020304" pitchFamily="18" charset="0"/>
              </a:rPr>
              <a:t/>
            </a:r>
            <a:br>
              <a:rPr lang="ru-RU" sz="1800" dirty="0">
                <a:solidFill>
                  <a:srgbClr val="336600"/>
                </a:solidFill>
                <a:latin typeface="Times New Roman" panose="02020603050405020304" pitchFamily="18" charset="0"/>
                <a:cs typeface="Times New Roman" panose="02020603050405020304" pitchFamily="18" charset="0"/>
              </a:rPr>
            </a:br>
            <a:r>
              <a:rPr lang="ru-RU" sz="1800" dirty="0" smtClean="0">
                <a:solidFill>
                  <a:srgbClr val="336600"/>
                </a:solidFill>
                <a:latin typeface="Times New Roman" panose="02020603050405020304" pitchFamily="18" charset="0"/>
                <a:cs typeface="Times New Roman" panose="02020603050405020304" pitchFamily="18" charset="0"/>
              </a:rPr>
              <a:t/>
            </a:r>
            <a:br>
              <a:rPr lang="ru-RU" sz="1800" dirty="0" smtClean="0">
                <a:solidFill>
                  <a:srgbClr val="336600"/>
                </a:solidFill>
                <a:latin typeface="Times New Roman" panose="02020603050405020304" pitchFamily="18" charset="0"/>
                <a:cs typeface="Times New Roman" panose="02020603050405020304" pitchFamily="18" charset="0"/>
              </a:rPr>
            </a:br>
            <a:r>
              <a:rPr lang="ru-RU" sz="1800" dirty="0">
                <a:solidFill>
                  <a:srgbClr val="336600"/>
                </a:solidFill>
                <a:latin typeface="Times New Roman" panose="02020603050405020304" pitchFamily="18" charset="0"/>
                <a:cs typeface="Times New Roman" panose="02020603050405020304" pitchFamily="18" charset="0"/>
              </a:rPr>
              <a:t/>
            </a:r>
            <a:br>
              <a:rPr lang="ru-RU" sz="1800" dirty="0">
                <a:solidFill>
                  <a:srgbClr val="336600"/>
                </a:solidFill>
                <a:latin typeface="Times New Roman" panose="02020603050405020304" pitchFamily="18" charset="0"/>
                <a:cs typeface="Times New Roman" panose="02020603050405020304" pitchFamily="18" charset="0"/>
              </a:rPr>
            </a:br>
            <a:r>
              <a:rPr lang="ru-RU" sz="1800" dirty="0" smtClean="0">
                <a:solidFill>
                  <a:srgbClr val="336600"/>
                </a:solidFill>
                <a:latin typeface="Times New Roman" panose="02020603050405020304" pitchFamily="18" charset="0"/>
                <a:cs typeface="Times New Roman" panose="02020603050405020304" pitchFamily="18" charset="0"/>
              </a:rPr>
              <a:t/>
            </a:r>
            <a:br>
              <a:rPr lang="ru-RU" sz="1800" dirty="0" smtClean="0">
                <a:solidFill>
                  <a:srgbClr val="336600"/>
                </a:solidFill>
                <a:latin typeface="Times New Roman" panose="02020603050405020304" pitchFamily="18" charset="0"/>
                <a:cs typeface="Times New Roman" panose="02020603050405020304" pitchFamily="18" charset="0"/>
              </a:rPr>
            </a:br>
            <a:r>
              <a:rPr lang="ru-RU" sz="1800" dirty="0">
                <a:solidFill>
                  <a:srgbClr val="336600"/>
                </a:solidFill>
                <a:latin typeface="Times New Roman" panose="02020603050405020304" pitchFamily="18" charset="0"/>
                <a:cs typeface="Times New Roman" panose="02020603050405020304" pitchFamily="18" charset="0"/>
              </a:rPr>
              <a:t/>
            </a:r>
            <a:br>
              <a:rPr lang="ru-RU" sz="1800" dirty="0">
                <a:solidFill>
                  <a:srgbClr val="336600"/>
                </a:solidFill>
                <a:latin typeface="Times New Roman" panose="02020603050405020304" pitchFamily="18" charset="0"/>
                <a:cs typeface="Times New Roman" panose="02020603050405020304" pitchFamily="18" charset="0"/>
              </a:rPr>
            </a:br>
            <a:endParaRPr lang="ru-RU" sz="1800" dirty="0">
              <a:solidFill>
                <a:srgbClr val="3366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2" y="4109628"/>
            <a:ext cx="77048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1187624" y="4725144"/>
            <a:ext cx="2232248" cy="360039"/>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1701897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748464" cy="1143000"/>
          </a:xfrm>
        </p:spPr>
        <p:txBody>
          <a:bodyPr>
            <a:normAutofit fontScale="90000"/>
          </a:bodyPr>
          <a:lstStyle/>
          <a:p>
            <a:pPr algn="l"/>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1700" b="1" dirty="0" smtClean="0"/>
              <a:t/>
            </a:r>
            <a:br>
              <a:rPr lang="ru-RU" sz="1700" b="1" dirty="0" smtClean="0"/>
            </a:br>
            <a:r>
              <a:rPr lang="ru-RU" sz="1700" b="1" dirty="0"/>
              <a:t/>
            </a:r>
            <a:br>
              <a:rPr lang="ru-RU" sz="1700" b="1" dirty="0"/>
            </a:br>
            <a:r>
              <a:rPr lang="ru-RU" sz="1700" b="1" dirty="0" smtClean="0"/>
              <a:t/>
            </a:r>
            <a:br>
              <a:rPr lang="ru-RU" sz="1700" b="1" dirty="0" smtClean="0"/>
            </a:br>
            <a:r>
              <a:rPr lang="ru-RU" sz="2200" dirty="0" smtClean="0">
                <a:latin typeface="Times New Roman" panose="02020603050405020304" pitchFamily="18" charset="0"/>
                <a:cs typeface="Times New Roman" panose="02020603050405020304" pitchFamily="18" charset="0"/>
              </a:rPr>
              <a:t>С 01.01.2024 </a:t>
            </a:r>
            <a:r>
              <a:rPr lang="ru-RU" sz="2200" u="sng" dirty="0" smtClean="0">
                <a:latin typeface="Times New Roman" panose="02020603050405020304" pitchFamily="18" charset="0"/>
                <a:cs typeface="Times New Roman" panose="02020603050405020304" pitchFamily="18" charset="0"/>
              </a:rPr>
              <a:t>периоды </a:t>
            </a:r>
            <a:r>
              <a:rPr lang="ru-RU" sz="2200" u="sng" dirty="0">
                <a:latin typeface="Times New Roman" panose="02020603050405020304" pitchFamily="18" charset="0"/>
                <a:cs typeface="Times New Roman" panose="02020603050405020304" pitchFamily="18" charset="0"/>
              </a:rPr>
              <a:t>временной нетрудоспособности не могут </a:t>
            </a:r>
            <a:r>
              <a:rPr lang="ru-RU" sz="2200" dirty="0">
                <a:latin typeface="Times New Roman" panose="02020603050405020304" pitchFamily="18" charset="0"/>
                <a:cs typeface="Times New Roman" panose="02020603050405020304" pitchFamily="18" charset="0"/>
              </a:rPr>
              <a:t>пересекаться с </a:t>
            </a:r>
            <a:r>
              <a:rPr lang="ru-RU" sz="2200" u="sng" dirty="0">
                <a:latin typeface="Times New Roman" panose="02020603050405020304" pitchFamily="18" charset="0"/>
                <a:cs typeface="Times New Roman" panose="02020603050405020304" pitchFamily="18" charset="0"/>
              </a:rPr>
              <a:t>периодами уплаты обязательных страховых взносов</a:t>
            </a:r>
            <a:r>
              <a:rPr lang="ru-RU" sz="2200" dirty="0">
                <a:latin typeface="Times New Roman" panose="02020603050405020304" pitchFamily="18" charset="0"/>
                <a:cs typeface="Times New Roman" panose="02020603050405020304" pitchFamily="18" charset="0"/>
              </a:rPr>
              <a:t> (ч. 6 п. 16 Инструкции о заполнении ДПУ (в редакции, действующей с 01.01.2024</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За </a:t>
            </a:r>
            <a:r>
              <a:rPr lang="ru-RU" sz="2200" dirty="0">
                <a:latin typeface="Times New Roman" panose="02020603050405020304" pitchFamily="18" charset="0"/>
                <a:cs typeface="Times New Roman" panose="02020603050405020304" pitchFamily="18" charset="0"/>
              </a:rPr>
              <a:t>IV квартал 2023 г. форма ПУ-3 будет представляться в новом формате и с учетом новых требований. Так как она подается нарастающим итогом, представленные ранее сведения за 2023 г. отражаются по новым правилам: период по коду вида деятельности "ПОСОБИЕ" не может пересекаться с периодом по коду вида деятельности "ВЗНОСЫВРЕМ".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 случае необходимости для назначения пособий форма ПУ-3 за 2022 г. будет подаваться также в новом формате и с учетом указанного требования.</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72" y="4005063"/>
            <a:ext cx="81057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395536" y="4653136"/>
            <a:ext cx="3672408" cy="1152128"/>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253634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17632" cy="2583160"/>
          </a:xfrm>
        </p:spPr>
        <p:txBody>
          <a:bodyPr>
            <a:normAutofit fontScale="90000"/>
          </a:bodyPr>
          <a:lstStyle/>
          <a:p>
            <a:pPr algn="l"/>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smtClean="0"/>
              <a:t/>
            </a:r>
            <a:br>
              <a:rPr lang="ru-RU" sz="2000" b="1" dirty="0" smtClean="0"/>
            </a:br>
            <a:r>
              <a:rPr lang="ru-RU" sz="2700" b="1" dirty="0" smtClean="0">
                <a:solidFill>
                  <a:srgbClr val="336600"/>
                </a:solidFill>
                <a:latin typeface="Times New Roman" panose="02020603050405020304" pitchFamily="18" charset="0"/>
                <a:cs typeface="Times New Roman" panose="02020603050405020304" pitchFamily="18" charset="0"/>
              </a:rPr>
              <a:t>Вопрос 7:</a:t>
            </a:r>
            <a:r>
              <a:rPr lang="ru-RU" sz="2700" dirty="0" smtClean="0">
                <a:solidFill>
                  <a:srgbClr val="336600"/>
                </a:solidFill>
                <a:latin typeface="Times New Roman" panose="02020603050405020304" pitchFamily="18" charset="0"/>
                <a:cs typeface="Times New Roman" panose="02020603050405020304" pitchFamily="18" charset="0"/>
              </a:rPr>
              <a:t> </a:t>
            </a:r>
            <a:r>
              <a:rPr lang="ru-RU" sz="2700" dirty="0">
                <a:solidFill>
                  <a:srgbClr val="336600"/>
                </a:solidFill>
                <a:latin typeface="Times New Roman" panose="02020603050405020304" pitchFamily="18" charset="0"/>
                <a:cs typeface="Times New Roman" panose="02020603050405020304" pitchFamily="18" charset="0"/>
              </a:rPr>
              <a:t>Как надо будет заполнить раздел 2 формы ПУ-3 за 2024 г. на внешнего совместителя, представившего справку о </a:t>
            </a:r>
            <a:r>
              <a:rPr lang="ru-RU" sz="2700" dirty="0" smtClean="0">
                <a:solidFill>
                  <a:srgbClr val="336600"/>
                </a:solidFill>
                <a:latin typeface="Times New Roman" panose="02020603050405020304" pitchFamily="18" charset="0"/>
                <a:cs typeface="Times New Roman" panose="02020603050405020304" pitchFamily="18" charset="0"/>
              </a:rPr>
              <a:t>временной нетрудоспособности?</a:t>
            </a:r>
            <a:br>
              <a:rPr lang="ru-RU" sz="2700" dirty="0" smtClean="0">
                <a:solidFill>
                  <a:srgbClr val="336600"/>
                </a:solidFill>
                <a:latin typeface="Times New Roman" panose="02020603050405020304" pitchFamily="18" charset="0"/>
                <a:cs typeface="Times New Roman" panose="02020603050405020304" pitchFamily="18" charset="0"/>
              </a:rPr>
            </a:br>
            <a:r>
              <a:rPr lang="ru-RU" sz="2700" dirty="0">
                <a:solidFill>
                  <a:srgbClr val="336600"/>
                </a:solidFill>
                <a:latin typeface="Times New Roman" panose="02020603050405020304" pitchFamily="18" charset="0"/>
                <a:cs typeface="Times New Roman" panose="02020603050405020304" pitchFamily="18" charset="0"/>
              </a:rPr>
              <a:t/>
            </a:r>
            <a:br>
              <a:rPr lang="ru-RU" sz="2700" dirty="0">
                <a:solidFill>
                  <a:srgbClr val="336600"/>
                </a:solidFill>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Ответ:</a:t>
            </a:r>
            <a:r>
              <a:rPr lang="ru-RU" sz="2700" dirty="0">
                <a:latin typeface="Times New Roman" panose="02020603050405020304" pitchFamily="18" charset="0"/>
                <a:cs typeface="Times New Roman" panose="02020603050405020304" pitchFamily="18" charset="0"/>
              </a:rPr>
              <a:t> </a:t>
            </a:r>
            <a:r>
              <a:rPr lang="ru-RU" sz="2700" u="sng" dirty="0">
                <a:latin typeface="Times New Roman" panose="02020603050405020304" pitchFamily="18" charset="0"/>
                <a:cs typeface="Times New Roman" panose="02020603050405020304" pitchFamily="18" charset="0"/>
              </a:rPr>
              <a:t>С 01.01.2024 пособия </a:t>
            </a:r>
            <a:r>
              <a:rPr lang="ru-RU" sz="2700" dirty="0">
                <a:latin typeface="Times New Roman" panose="02020603050405020304" pitchFamily="18" charset="0"/>
                <a:cs typeface="Times New Roman" panose="02020603050405020304" pitchFamily="18" charset="0"/>
              </a:rPr>
              <a:t>по временной нетрудоспособности, по беременности и родам </a:t>
            </a:r>
            <a:r>
              <a:rPr lang="ru-RU" sz="2700" u="sng" dirty="0">
                <a:latin typeface="Times New Roman" panose="02020603050405020304" pitchFamily="18" charset="0"/>
                <a:cs typeface="Times New Roman" panose="02020603050405020304" pitchFamily="18" charset="0"/>
              </a:rPr>
              <a:t>не назначаются по месту работы на условиях внешнего совместительства</a:t>
            </a:r>
            <a:r>
              <a:rPr lang="ru-RU" sz="2700" dirty="0">
                <a:latin typeface="Times New Roman" panose="02020603050405020304" pitchFamily="18" charset="0"/>
                <a:cs typeface="Times New Roman" panose="02020603050405020304" pitchFamily="18" charset="0"/>
              </a:rPr>
              <a:t>. В разделе 2 "Дополнительные сведения о стаже" формы ПУ-3 период временной нетрудоспособности внешнего совместителя указывается с кодом вида деятельности "ПОСОБИЕ0" (п. 70 приложения 2 к Инструкции о заполнении ДПУ (в редакции, действующей с 01.01.2024)).</a:t>
            </a:r>
            <a:br>
              <a:rPr lang="ru-RU" sz="2700" dirty="0">
                <a:latin typeface="Times New Roman" panose="02020603050405020304" pitchFamily="18" charset="0"/>
                <a:cs typeface="Times New Roman" panose="02020603050405020304" pitchFamily="18" charset="0"/>
              </a:rPr>
            </a:br>
            <a:r>
              <a:rPr lang="ru-RU" sz="1700" dirty="0"/>
              <a:t> </a:t>
            </a:r>
            <a:br>
              <a:rPr lang="ru-RU" sz="1700" dirty="0"/>
            </a:br>
            <a:endParaRPr lang="ru-RU" sz="1700" dirty="0"/>
          </a:p>
        </p:txBody>
      </p:sp>
    </p:spTree>
    <p:extLst>
      <p:ext uri="{BB962C8B-B14F-4D97-AF65-F5344CB8AC3E}">
        <p14:creationId xmlns:p14="http://schemas.microsoft.com/office/powerpoint/2010/main" val="20877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417638"/>
          </a:xfrm>
        </p:spPr>
        <p:txBody>
          <a:bodyPr>
            <a:normAutofit/>
          </a:bodyPr>
          <a:lstStyle/>
          <a:p>
            <a:r>
              <a:rPr lang="ru-RU" sz="3600" dirty="0" smtClean="0">
                <a:solidFill>
                  <a:srgbClr val="FF0000"/>
                </a:solidFill>
              </a:rPr>
              <a:t>Ошибки при представлении формы ПУ-2 </a:t>
            </a:r>
            <a:r>
              <a:rPr lang="ru-RU" sz="1600" dirty="0" smtClean="0">
                <a:solidFill>
                  <a:srgbClr val="FF0000"/>
                </a:solidFill>
              </a:rPr>
              <a:t>(заполнен 1 раздел)</a:t>
            </a:r>
            <a:endParaRPr lang="ru-RU" sz="1600" dirty="0">
              <a:solidFill>
                <a:srgbClr val="FF0000"/>
              </a:solidFill>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57435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352" y="1159818"/>
            <a:ext cx="5437112"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581128"/>
            <a:ext cx="63817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Овал 10"/>
          <p:cNvSpPr/>
          <p:nvPr/>
        </p:nvSpPr>
        <p:spPr>
          <a:xfrm>
            <a:off x="4018458" y="5589240"/>
            <a:ext cx="1129606" cy="360040"/>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100161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2729" y="12483"/>
            <a:ext cx="9144002" cy="1195511"/>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5" name="Заголовок 1"/>
          <p:cNvSpPr txBox="1">
            <a:spLocks/>
          </p:cNvSpPr>
          <p:nvPr/>
        </p:nvSpPr>
        <p:spPr>
          <a:xfrm>
            <a:off x="-42676" y="1196752"/>
            <a:ext cx="9143997" cy="5107021"/>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solidFill>
                  <a:srgbClr val="008080"/>
                </a:solidFill>
                <a:latin typeface="Times New Roman" panose="02020603050405020304" pitchFamily="18" charset="0"/>
                <a:cs typeface="Times New Roman" panose="02020603050405020304" pitchFamily="18" charset="0"/>
              </a:rPr>
              <a:t>Постановлением </a:t>
            </a:r>
            <a:r>
              <a:rPr lang="ru-RU" sz="2800" dirty="0">
                <a:solidFill>
                  <a:srgbClr val="008080"/>
                </a:solidFill>
                <a:latin typeface="Times New Roman" panose="02020603050405020304" pitchFamily="18" charset="0"/>
                <a:cs typeface="Times New Roman" panose="02020603050405020304" pitchFamily="18" charset="0"/>
              </a:rPr>
              <a:t>Совмина от 30.12.2022 N 945 "Об изменении постановлений Совета Министров Республики Беларусь" корректируются Правила N 837. </a:t>
            </a:r>
            <a:endParaRPr lang="ru-RU" sz="2800" dirty="0" smtClean="0">
              <a:solidFill>
                <a:srgbClr val="008080"/>
              </a:solidFill>
              <a:latin typeface="Times New Roman" panose="02020603050405020304" pitchFamily="18" charset="0"/>
              <a:cs typeface="Times New Roman" panose="02020603050405020304" pitchFamily="18" charset="0"/>
            </a:endParaRPr>
          </a:p>
          <a:p>
            <a:r>
              <a:rPr lang="ru-RU" sz="2800" dirty="0" smtClean="0">
                <a:solidFill>
                  <a:srgbClr val="008080"/>
                </a:solidFill>
                <a:latin typeface="Times New Roman" panose="02020603050405020304" pitchFamily="18" charset="0"/>
                <a:cs typeface="Times New Roman" panose="02020603050405020304" pitchFamily="18" charset="0"/>
              </a:rPr>
              <a:t>В </a:t>
            </a:r>
            <a:r>
              <a:rPr lang="ru-RU" sz="2800" dirty="0">
                <a:solidFill>
                  <a:srgbClr val="008080"/>
                </a:solidFill>
                <a:latin typeface="Times New Roman" panose="02020603050405020304" pitchFamily="18" charset="0"/>
                <a:cs typeface="Times New Roman" panose="02020603050405020304" pitchFamily="18" charset="0"/>
              </a:rPr>
              <a:t>связи с новым порядком назначения пособий по временной нетрудоспособности и по беременности и родам с 01.01.2024 вводится новая форма ПУ-3, а также определяются сроки подачи форм </a:t>
            </a:r>
            <a:endParaRPr lang="ru-RU" sz="2800" dirty="0" smtClean="0">
              <a:solidFill>
                <a:srgbClr val="008080"/>
              </a:solidFill>
              <a:latin typeface="Times New Roman" panose="02020603050405020304" pitchFamily="18" charset="0"/>
              <a:cs typeface="Times New Roman" panose="02020603050405020304" pitchFamily="18" charset="0"/>
            </a:endParaRPr>
          </a:p>
          <a:p>
            <a:r>
              <a:rPr lang="ru-RU" sz="2800" dirty="0" smtClean="0">
                <a:solidFill>
                  <a:srgbClr val="008080"/>
                </a:solidFill>
                <a:latin typeface="Times New Roman" panose="02020603050405020304" pitchFamily="18" charset="0"/>
                <a:cs typeface="Times New Roman" panose="02020603050405020304" pitchFamily="18" charset="0"/>
              </a:rPr>
              <a:t>ПУ-2 </a:t>
            </a:r>
            <a:r>
              <a:rPr lang="ru-RU" sz="2800" dirty="0">
                <a:solidFill>
                  <a:srgbClr val="008080"/>
                </a:solidFill>
                <a:latin typeface="Times New Roman" panose="02020603050405020304" pitchFamily="18" charset="0"/>
                <a:cs typeface="Times New Roman" panose="02020603050405020304" pitchFamily="18" charset="0"/>
              </a:rPr>
              <a:t>и ПУ-3. </a:t>
            </a:r>
            <a:endParaRPr lang="ru-RU" sz="2800" dirty="0" smtClean="0">
              <a:solidFill>
                <a:srgbClr val="008080"/>
              </a:solidFill>
              <a:latin typeface="Times New Roman" panose="02020603050405020304" pitchFamily="18" charset="0"/>
              <a:cs typeface="Times New Roman" panose="02020603050405020304" pitchFamily="18" charset="0"/>
            </a:endParaRPr>
          </a:p>
          <a:p>
            <a:r>
              <a:rPr lang="ru-RU" sz="2800" dirty="0" smtClean="0">
                <a:solidFill>
                  <a:srgbClr val="008080"/>
                </a:solidFill>
                <a:latin typeface="Times New Roman" panose="02020603050405020304" pitchFamily="18" charset="0"/>
                <a:cs typeface="Times New Roman" panose="02020603050405020304" pitchFamily="18" charset="0"/>
              </a:rPr>
              <a:t>Кроме </a:t>
            </a:r>
            <a:r>
              <a:rPr lang="ru-RU" sz="2800" dirty="0">
                <a:solidFill>
                  <a:srgbClr val="008080"/>
                </a:solidFill>
                <a:latin typeface="Times New Roman" panose="02020603050405020304" pitchFamily="18" charset="0"/>
                <a:cs typeface="Times New Roman" panose="02020603050405020304" pitchFamily="18" charset="0"/>
              </a:rPr>
              <a:t>того, уточняется общий порядок представления документов персонифицированного учета (ДПУ).</a:t>
            </a:r>
          </a:p>
        </p:txBody>
      </p:sp>
      <p:sp>
        <p:nvSpPr>
          <p:cNvPr id="2" name="Прямоугольник 1"/>
          <p:cNvSpPr/>
          <p:nvPr/>
        </p:nvSpPr>
        <p:spPr>
          <a:xfrm>
            <a:off x="22151" y="0"/>
            <a:ext cx="9014345" cy="1292662"/>
          </a:xfrm>
          <a:prstGeom prst="rect">
            <a:avLst/>
          </a:prstGeom>
        </p:spPr>
        <p:txBody>
          <a:bodyPr wrap="square">
            <a:spAutoFit/>
          </a:bodyPr>
          <a:lstStyle/>
          <a:p>
            <a:pPr algn="ctr"/>
            <a:r>
              <a:rPr lang="ru-RU" sz="2000" b="1" dirty="0">
                <a:solidFill>
                  <a:srgbClr val="008080"/>
                </a:solidFill>
                <a:latin typeface="Times New Roman" panose="02020603050405020304" pitchFamily="18" charset="0"/>
                <a:cs typeface="Times New Roman" panose="02020603050405020304" pitchFamily="18" charset="0"/>
              </a:rPr>
              <a:t>В СВЯЗИ С НОВЫМ ПОРЯДКОМ ОПЛАТЫ БОЛЬНИЧНЫХ </a:t>
            </a:r>
            <a:endParaRPr lang="ru-RU" sz="2000" b="1" dirty="0" smtClean="0">
              <a:solidFill>
                <a:srgbClr val="008080"/>
              </a:solidFill>
              <a:latin typeface="Times New Roman" panose="02020603050405020304" pitchFamily="18" charset="0"/>
              <a:cs typeface="Times New Roman" panose="02020603050405020304" pitchFamily="18" charset="0"/>
            </a:endParaRPr>
          </a:p>
          <a:p>
            <a:pPr algn="ctr"/>
            <a:r>
              <a:rPr lang="ru-RU" sz="2000" b="1" dirty="0" smtClean="0">
                <a:solidFill>
                  <a:srgbClr val="008080"/>
                </a:solidFill>
                <a:latin typeface="Times New Roman" panose="02020603050405020304" pitchFamily="18" charset="0"/>
                <a:cs typeface="Times New Roman" panose="02020603050405020304" pitchFamily="18" charset="0"/>
              </a:rPr>
              <a:t>С </a:t>
            </a:r>
            <a:r>
              <a:rPr lang="ru-RU" sz="2000" b="1" dirty="0">
                <a:solidFill>
                  <a:srgbClr val="008080"/>
                </a:solidFill>
                <a:latin typeface="Times New Roman" panose="02020603050405020304" pitchFamily="18" charset="0"/>
                <a:cs typeface="Times New Roman" panose="02020603050405020304" pitchFamily="18" charset="0"/>
              </a:rPr>
              <a:t>01.01.2024 ФОРМА ПУ-3 РАСШИРЯЕТСЯ</a:t>
            </a:r>
          </a:p>
          <a:p>
            <a:r>
              <a:rPr lang="ru-RU" sz="2000" dirty="0">
                <a:solidFill>
                  <a:srgbClr val="008080"/>
                </a:solidFill>
                <a:latin typeface="Times New Roman" panose="02020603050405020304" pitchFamily="18" charset="0"/>
                <a:cs typeface="Times New Roman" panose="02020603050405020304" pitchFamily="18" charset="0"/>
              </a:rPr>
              <a:t>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661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07288" cy="1301006"/>
          </a:xfrm>
        </p:spPr>
        <p:txBody>
          <a:bodyPr>
            <a:noAutofit/>
          </a:bodyPr>
          <a:lstStyle/>
          <a:p>
            <a:r>
              <a:rPr lang="ru-RU" sz="2400" dirty="0" smtClean="0"/>
              <a:t/>
            </a:r>
            <a:br>
              <a:rPr lang="ru-RU" sz="2400" dirty="0" smtClean="0"/>
            </a:br>
            <a:r>
              <a:rPr lang="ru-RU" sz="2400" dirty="0" smtClean="0"/>
              <a:t>О</a:t>
            </a:r>
            <a:r>
              <a:rPr lang="ru-RU" sz="2000" dirty="0" smtClean="0"/>
              <a:t>тменить </a:t>
            </a:r>
            <a:r>
              <a:rPr lang="ru-RU" sz="2000" dirty="0"/>
              <a:t>увольнение, подать форму ПУ-2 с заполнением информации об основном месте работы, и о работе по внутреннему совместительству (раздел 2), и после ещё раз подать увольнение с внутреннего совместительства по новому. </a:t>
            </a:r>
            <a:br>
              <a:rPr lang="ru-RU" sz="2000" dirty="0"/>
            </a:br>
            <a:endParaRPr lang="ru-RU" sz="2000" dirty="0"/>
          </a:p>
        </p:txBody>
      </p:sp>
      <p:pic>
        <p:nvPicPr>
          <p:cNvPr id="1026" name="Рисунок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71818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Рисунок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861048"/>
            <a:ext cx="67151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вал 5"/>
          <p:cNvSpPr/>
          <p:nvPr/>
        </p:nvSpPr>
        <p:spPr>
          <a:xfrm>
            <a:off x="1918618" y="1687116"/>
            <a:ext cx="3384376" cy="936104"/>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353038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7460"/>
          <a:stretch/>
        </p:blipFill>
        <p:spPr>
          <a:xfrm>
            <a:off x="0" y="0"/>
            <a:ext cx="9144001" cy="7349335"/>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2"/>
            <a:ext cx="9144001" cy="1157675"/>
          </a:xfrm>
          <a:prstGeom prst="rect">
            <a:avLst/>
          </a:prstGeom>
        </p:spPr>
      </p:pic>
      <p:sp>
        <p:nvSpPr>
          <p:cNvPr id="2" name="Прямоугольник 1"/>
          <p:cNvSpPr/>
          <p:nvPr/>
        </p:nvSpPr>
        <p:spPr>
          <a:xfrm>
            <a:off x="683568" y="1844824"/>
            <a:ext cx="7776864"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9999"/>
              </a:solidFill>
            </a:endParaRPr>
          </a:p>
        </p:txBody>
      </p:sp>
      <p:sp>
        <p:nvSpPr>
          <p:cNvPr id="5" name="Rectangle 1"/>
          <p:cNvSpPr>
            <a:spLocks noChangeArrowheads="1"/>
          </p:cNvSpPr>
          <p:nvPr/>
        </p:nvSpPr>
        <p:spPr bwMode="auto">
          <a:xfrm>
            <a:off x="22590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331640" y="1700808"/>
            <a:ext cx="7416824" cy="923330"/>
          </a:xfrm>
          <a:prstGeom prst="rect">
            <a:avLst/>
          </a:prstGeom>
        </p:spPr>
        <p:txBody>
          <a:bodyPr wrap="square">
            <a:spAutoFit/>
          </a:bodyPr>
          <a:lstStyle/>
          <a:p>
            <a:r>
              <a:rPr lang="ru-RU" sz="5400" dirty="0"/>
              <a:t>Спасибо за внимание!</a:t>
            </a:r>
          </a:p>
        </p:txBody>
      </p:sp>
    </p:spTree>
    <p:extLst>
      <p:ext uri="{BB962C8B-B14F-4D97-AF65-F5344CB8AC3E}">
        <p14:creationId xmlns:p14="http://schemas.microsoft.com/office/powerpoint/2010/main" val="343865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2" cy="1915591"/>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5" name="Заголовок 1"/>
          <p:cNvSpPr txBox="1">
            <a:spLocks/>
          </p:cNvSpPr>
          <p:nvPr/>
        </p:nvSpPr>
        <p:spPr>
          <a:xfrm>
            <a:off x="29391" y="1628801"/>
            <a:ext cx="9143999" cy="4674972"/>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solidFill>
                  <a:srgbClr val="FF0000"/>
                </a:solidFill>
              </a:rPr>
              <a:t>С 01.01.2024 </a:t>
            </a:r>
            <a:r>
              <a:rPr lang="ru-RU" sz="3600" dirty="0"/>
              <a:t>размер среднедневного заработка для исчисления работникам пособий по временной нетрудоспособности и по беременности и родам определяется территориальным органом ФСЗН на основании сведений </a:t>
            </a:r>
            <a:r>
              <a:rPr lang="ru-RU" sz="3600" dirty="0" smtClean="0"/>
              <a:t>персонифицированного </a:t>
            </a:r>
            <a:r>
              <a:rPr lang="ru-RU" sz="3600" dirty="0"/>
              <a:t>учета. </a:t>
            </a:r>
            <a:endParaRPr lang="ru-RU" sz="3600" dirty="0" smtClean="0"/>
          </a:p>
          <a:p>
            <a:r>
              <a:rPr lang="ru-RU" sz="3600" dirty="0" smtClean="0"/>
              <a:t>При </a:t>
            </a:r>
            <a:r>
              <a:rPr lang="ru-RU" sz="3600" dirty="0"/>
              <a:t>этом будут исходить из заработка за 18 календарных месяцев (547 календарных дней), предшествующих кварталу, в котором возникло право на пособия, в том числе за время работы по </a:t>
            </a:r>
            <a:r>
              <a:rPr lang="ru-RU" sz="3600" dirty="0" smtClean="0"/>
              <a:t>трудовым договорам </a:t>
            </a:r>
            <a:r>
              <a:rPr lang="ru-RU" sz="3600" dirty="0"/>
              <a:t>у </a:t>
            </a:r>
            <a:r>
              <a:rPr lang="ru-RU" sz="3600" dirty="0" smtClean="0"/>
              <a:t>других плательщиков. </a:t>
            </a:r>
          </a:p>
          <a:p>
            <a:r>
              <a:rPr lang="ru-RU" sz="2300" dirty="0" smtClean="0"/>
              <a:t>(</a:t>
            </a:r>
            <a:r>
              <a:rPr lang="ru-RU" sz="2300" dirty="0"/>
              <a:t>ч. 1 п. 21 Положения N 569 в редакции, действующей с 01.01.2024).</a:t>
            </a:r>
          </a:p>
          <a:p>
            <a:r>
              <a:rPr lang="ru-RU" sz="3600" dirty="0"/>
              <a:t>В связи с этим уточнены сроки представления </a:t>
            </a:r>
            <a:r>
              <a:rPr lang="ru-RU" sz="3600" dirty="0" smtClean="0"/>
              <a:t>форм</a:t>
            </a:r>
          </a:p>
          <a:p>
            <a:r>
              <a:rPr lang="ru-RU" sz="3600" dirty="0" smtClean="0"/>
              <a:t> </a:t>
            </a:r>
            <a:r>
              <a:rPr lang="ru-RU" sz="3600" dirty="0"/>
              <a:t>ПУ-2 и ПУ-3</a:t>
            </a:r>
            <a:r>
              <a:rPr lang="ru-RU" sz="3600" dirty="0" smtClean="0"/>
              <a:t>.</a:t>
            </a:r>
            <a:endParaRPr lang="ru-RU" sz="3600" dirty="0"/>
          </a:p>
        </p:txBody>
      </p:sp>
      <p:sp>
        <p:nvSpPr>
          <p:cNvPr id="2" name="Прямоугольник 1"/>
          <p:cNvSpPr/>
          <p:nvPr/>
        </p:nvSpPr>
        <p:spPr>
          <a:xfrm>
            <a:off x="-3" y="1240"/>
            <a:ext cx="9144003" cy="646331"/>
          </a:xfrm>
          <a:prstGeom prst="rect">
            <a:avLst/>
          </a:prstGeom>
        </p:spPr>
        <p:txBody>
          <a:bodyPr wrap="square">
            <a:spAutoFit/>
          </a:bodyPr>
          <a:lstStyle/>
          <a:p>
            <a:r>
              <a:rPr lang="ru-RU" b="1" dirty="0"/>
              <a:t>Сроки представления форм ПУ-2 и ПУ-3 в связи с новым порядком назначения пособий по временной нетрудоспособности и по беременности и родам</a:t>
            </a:r>
            <a:endParaRPr lang="ru-RU" dirty="0"/>
          </a:p>
        </p:txBody>
      </p:sp>
    </p:spTree>
    <p:extLst>
      <p:ext uri="{BB962C8B-B14F-4D97-AF65-F5344CB8AC3E}">
        <p14:creationId xmlns:p14="http://schemas.microsoft.com/office/powerpoint/2010/main" val="355691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2" cy="1915591"/>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5" name="Заголовок 1"/>
          <p:cNvSpPr txBox="1">
            <a:spLocks/>
          </p:cNvSpPr>
          <p:nvPr/>
        </p:nvSpPr>
        <p:spPr>
          <a:xfrm>
            <a:off x="2" y="1628801"/>
            <a:ext cx="9143999" cy="4674972"/>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t>С </a:t>
            </a:r>
            <a:r>
              <a:rPr lang="ru-RU" sz="3600" dirty="0"/>
              <a:t>01.01.2024 </a:t>
            </a:r>
            <a:r>
              <a:rPr lang="ru-RU" sz="3600" u="sng" dirty="0">
                <a:solidFill>
                  <a:srgbClr val="FF0000"/>
                </a:solidFill>
              </a:rPr>
              <a:t>форма ПУ-2 </a:t>
            </a:r>
            <a:r>
              <a:rPr lang="ru-RU" sz="3600" dirty="0"/>
              <a:t>(тип формы - исходная) при возникновении права на пособие по временной нетрудоспособности или по беременности и родам представляется работодателем в орган ФСЗН в течение </a:t>
            </a:r>
            <a:r>
              <a:rPr lang="ru-RU" sz="3600" b="1" dirty="0"/>
              <a:t>2 рабочих дней </a:t>
            </a:r>
            <a:r>
              <a:rPr lang="ru-RU" sz="3600" dirty="0"/>
              <a:t>со дня предъявления застрахованным лицом листка нетрудоспособности </a:t>
            </a:r>
            <a:endParaRPr lang="ru-RU" sz="3600" dirty="0" smtClean="0"/>
          </a:p>
          <a:p>
            <a:r>
              <a:rPr lang="ru-RU" sz="3600" b="1" dirty="0" smtClean="0"/>
              <a:t>в </a:t>
            </a:r>
            <a:r>
              <a:rPr lang="ru-RU" sz="3600" b="1" dirty="0"/>
              <a:t>случае, если информация о коде работы по совместительству после 01.07.2019 не представлялась</a:t>
            </a:r>
            <a:r>
              <a:rPr lang="ru-RU" sz="3600" dirty="0"/>
              <a:t> </a:t>
            </a:r>
            <a:endParaRPr lang="ru-RU" sz="3600" dirty="0" smtClean="0"/>
          </a:p>
          <a:p>
            <a:r>
              <a:rPr lang="ru-RU" sz="1900" dirty="0" smtClean="0"/>
              <a:t>(</a:t>
            </a:r>
            <a:r>
              <a:rPr lang="ru-RU" sz="1900" dirty="0"/>
              <a:t>п. 15 Правил N 837 в редакции, действующей с 01.01.2024</a:t>
            </a:r>
            <a:r>
              <a:rPr lang="ru-RU" sz="1900" dirty="0" smtClean="0"/>
              <a:t>).</a:t>
            </a:r>
            <a:endParaRPr lang="ru-RU" sz="1900" dirty="0"/>
          </a:p>
        </p:txBody>
      </p:sp>
      <p:sp>
        <p:nvSpPr>
          <p:cNvPr id="2" name="Прямоугольник 1"/>
          <p:cNvSpPr/>
          <p:nvPr/>
        </p:nvSpPr>
        <p:spPr>
          <a:xfrm>
            <a:off x="-3" y="1240"/>
            <a:ext cx="9144003" cy="646331"/>
          </a:xfrm>
          <a:prstGeom prst="rect">
            <a:avLst/>
          </a:prstGeom>
        </p:spPr>
        <p:txBody>
          <a:bodyPr wrap="square">
            <a:spAutoFit/>
          </a:bodyPr>
          <a:lstStyle/>
          <a:p>
            <a:r>
              <a:rPr lang="ru-RU" b="1" dirty="0"/>
              <a:t>Сроки представления форм ПУ-2 и ПУ-3 в связи с новым порядком назначения пособий по временной нетрудоспособности и по беременности и родам</a:t>
            </a:r>
            <a:endParaRPr lang="ru-RU" dirty="0"/>
          </a:p>
        </p:txBody>
      </p:sp>
    </p:spTree>
    <p:extLst>
      <p:ext uri="{BB962C8B-B14F-4D97-AF65-F5344CB8AC3E}">
        <p14:creationId xmlns:p14="http://schemas.microsoft.com/office/powerpoint/2010/main" val="60340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249" r="49060" b="62598"/>
          <a:stretch/>
        </p:blipFill>
        <p:spPr>
          <a:xfrm>
            <a:off x="-1" y="1240"/>
            <a:ext cx="9144001" cy="162755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11" name="TextBox 10"/>
          <p:cNvSpPr txBox="1"/>
          <p:nvPr/>
        </p:nvSpPr>
        <p:spPr>
          <a:xfrm>
            <a:off x="179512" y="190381"/>
            <a:ext cx="9198937" cy="707886"/>
          </a:xfrm>
          <a:prstGeom prst="rect">
            <a:avLst/>
          </a:prstGeom>
          <a:noFill/>
        </p:spPr>
        <p:txBody>
          <a:bodyPr wrap="square" rtlCol="0">
            <a:spAutoFit/>
          </a:bodyPr>
          <a:lstStyle/>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Инструкция о порядке заполнения форм </a:t>
            </a:r>
          </a:p>
          <a:p>
            <a:pPr algn="ctr" fontAlgn="auto">
              <a:spcBef>
                <a:spcPts val="0"/>
              </a:spcBef>
              <a:spcAft>
                <a:spcPts val="0"/>
              </a:spcAft>
              <a:defRPr/>
            </a:pPr>
            <a:r>
              <a:rPr lang="ru-RU" sz="2000" b="1" dirty="0">
                <a:solidFill>
                  <a:srgbClr val="336600"/>
                </a:solidFill>
                <a:latin typeface="Times New Roman" pitchFamily="18" charset="0"/>
                <a:cs typeface="Times New Roman" pitchFamily="18" charset="0"/>
              </a:rPr>
              <a:t>документов персонифицированного учета</a:t>
            </a:r>
          </a:p>
        </p:txBody>
      </p:sp>
      <p:sp>
        <p:nvSpPr>
          <p:cNvPr id="15" name="Text Box 10"/>
          <p:cNvSpPr txBox="1">
            <a:spLocks noChangeArrowheads="1"/>
          </p:cNvSpPr>
          <p:nvPr/>
        </p:nvSpPr>
        <p:spPr bwMode="gray">
          <a:xfrm>
            <a:off x="886603" y="5044373"/>
            <a:ext cx="7781940" cy="3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endParaRPr lang="ru-RU" sz="1600" dirty="0">
              <a:latin typeface="Arial" pitchFamily="34" charset="0"/>
              <a:cs typeface="Arial" pitchFamily="34" charset="0"/>
            </a:endParaRPr>
          </a:p>
        </p:txBody>
      </p:sp>
      <p:sp>
        <p:nvSpPr>
          <p:cNvPr id="32" name="Text Box 10"/>
          <p:cNvSpPr txBox="1">
            <a:spLocks noChangeArrowheads="1"/>
          </p:cNvSpPr>
          <p:nvPr/>
        </p:nvSpPr>
        <p:spPr bwMode="gray">
          <a:xfrm>
            <a:off x="179512" y="1581214"/>
            <a:ext cx="8856983"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000" dirty="0">
                <a:latin typeface="Times New Roman" pitchFamily="18" charset="0"/>
                <a:cs typeface="Times New Roman" pitchFamily="18" charset="0"/>
              </a:rPr>
              <a:t>По застрахованным лицам, у которых дата начала случая временной нетрудоспособности, беременности и родов наступила, начиная </a:t>
            </a:r>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01.01.2024, и у которых </a:t>
            </a:r>
            <a:r>
              <a:rPr lang="ru-RU" sz="2000" b="1" dirty="0">
                <a:latin typeface="Times New Roman" pitchFamily="18" charset="0"/>
                <a:cs typeface="Times New Roman" pitchFamily="18" charset="0"/>
              </a:rPr>
              <a:t>в форме ПУ-2 </a:t>
            </a:r>
            <a:r>
              <a:rPr lang="ru-RU" sz="2000" dirty="0">
                <a:latin typeface="Times New Roman" pitchFamily="18" charset="0"/>
                <a:cs typeface="Times New Roman" pitchFamily="18" charset="0"/>
              </a:rPr>
              <a:t>не указан код работы </a:t>
            </a:r>
            <a:r>
              <a:rPr lang="ru-RU" sz="2000" dirty="0" smtClean="0">
                <a:latin typeface="Times New Roman" pitchFamily="18" charset="0"/>
                <a:cs typeface="Times New Roman" pitchFamily="18" charset="0"/>
              </a:rPr>
              <a:t>по </a:t>
            </a:r>
            <a:r>
              <a:rPr lang="ru-RU" sz="2000" dirty="0">
                <a:latin typeface="Times New Roman" pitchFamily="18" charset="0"/>
                <a:cs typeface="Times New Roman" pitchFamily="18" charset="0"/>
              </a:rPr>
              <a:t>совместительству, </a:t>
            </a:r>
            <a:endParaRPr lang="ru-RU" sz="2000" dirty="0" smtClean="0">
              <a:latin typeface="Times New Roman" pitchFamily="18" charset="0"/>
              <a:cs typeface="Times New Roman" pitchFamily="18" charset="0"/>
            </a:endParaRPr>
          </a:p>
          <a:p>
            <a:r>
              <a:rPr lang="ru-RU" sz="2100" u="sng" dirty="0" smtClean="0">
                <a:latin typeface="Times New Roman" pitchFamily="18" charset="0"/>
                <a:cs typeface="Times New Roman" pitchFamily="18" charset="0"/>
              </a:rPr>
              <a:t>форма </a:t>
            </a:r>
            <a:r>
              <a:rPr lang="ru-RU" sz="2100" u="sng" dirty="0">
                <a:latin typeface="Times New Roman" pitchFamily="18" charset="0"/>
                <a:cs typeface="Times New Roman" pitchFamily="18" charset="0"/>
              </a:rPr>
              <a:t>ПУ-2 заполняется по состоянию </a:t>
            </a:r>
            <a:r>
              <a:rPr lang="ru-RU" sz="2100" u="sng" dirty="0" smtClean="0">
                <a:latin typeface="Times New Roman" pitchFamily="18" charset="0"/>
                <a:cs typeface="Times New Roman" pitchFamily="18" charset="0"/>
              </a:rPr>
              <a:t>на </a:t>
            </a:r>
            <a:r>
              <a:rPr lang="ru-RU" sz="2100" b="1" u="sng" dirty="0">
                <a:latin typeface="Times New Roman" pitchFamily="18" charset="0"/>
                <a:cs typeface="Times New Roman" pitchFamily="18" charset="0"/>
              </a:rPr>
              <a:t>01.07.2019</a:t>
            </a:r>
            <a:r>
              <a:rPr lang="ru-RU" sz="2100" u="sng" dirty="0">
                <a:latin typeface="Times New Roman" pitchFamily="18" charset="0"/>
                <a:cs typeface="Times New Roman" pitchFamily="18" charset="0"/>
              </a:rPr>
              <a:t> </a:t>
            </a:r>
            <a:endParaRPr lang="ru-RU" sz="2100" u="sng" dirty="0" smtClean="0">
              <a:latin typeface="Times New Roman" pitchFamily="18" charset="0"/>
              <a:cs typeface="Times New Roman" pitchFamily="18" charset="0"/>
            </a:endParaRPr>
          </a:p>
          <a:p>
            <a:r>
              <a:rPr lang="ru-RU" sz="2100" u="sng" dirty="0" smtClean="0">
                <a:latin typeface="Times New Roman" pitchFamily="18" charset="0"/>
                <a:cs typeface="Times New Roman" pitchFamily="18" charset="0"/>
              </a:rPr>
              <a:t>и </a:t>
            </a:r>
            <a:r>
              <a:rPr lang="ru-RU" sz="2100" u="sng" dirty="0">
                <a:latin typeface="Times New Roman" pitchFamily="18" charset="0"/>
                <a:cs typeface="Times New Roman" pitchFamily="18" charset="0"/>
              </a:rPr>
              <a:t>в разделе 2 </a:t>
            </a:r>
            <a:r>
              <a:rPr lang="ru-RU" sz="2100" u="sng" dirty="0" smtClean="0">
                <a:latin typeface="Times New Roman" pitchFamily="18" charset="0"/>
                <a:cs typeface="Times New Roman" pitchFamily="18" charset="0"/>
              </a:rPr>
              <a:t>заполняется</a:t>
            </a:r>
            <a:r>
              <a:rPr lang="ru-RU" sz="2100" dirty="0" smtClean="0">
                <a:latin typeface="Times New Roman" pitchFamily="18" charset="0"/>
                <a:cs typeface="Times New Roman" pitchFamily="18" charset="0"/>
              </a:rPr>
              <a:t>:</a:t>
            </a:r>
            <a:endParaRPr lang="ru-RU" sz="2100" dirty="0">
              <a:latin typeface="Times New Roman" pitchFamily="18" charset="0"/>
              <a:cs typeface="Times New Roman" pitchFamily="18" charset="0"/>
            </a:endParaRPr>
          </a:p>
          <a:p>
            <a:r>
              <a:rPr lang="ru-RU" sz="2100" dirty="0">
                <a:latin typeface="Times New Roman" pitchFamily="18" charset="0"/>
                <a:cs typeface="Times New Roman" pitchFamily="18" charset="0"/>
              </a:rPr>
              <a:t>подраздел 2.1 – все реквизиты;</a:t>
            </a:r>
          </a:p>
          <a:p>
            <a:r>
              <a:rPr lang="ru-RU" sz="2100" dirty="0">
                <a:latin typeface="Times New Roman" pitchFamily="18" charset="0"/>
                <a:cs typeface="Times New Roman" pitchFamily="18" charset="0"/>
              </a:rPr>
              <a:t>подраздел </a:t>
            </a:r>
            <a:r>
              <a:rPr lang="ru-RU" sz="2100" dirty="0" smtClean="0">
                <a:latin typeface="Times New Roman" pitchFamily="18" charset="0"/>
                <a:cs typeface="Times New Roman" pitchFamily="18" charset="0"/>
              </a:rPr>
              <a:t>2.2:</a:t>
            </a:r>
            <a:endParaRPr lang="ru-RU" sz="2100" dirty="0">
              <a:latin typeface="Times New Roman" pitchFamily="18" charset="0"/>
              <a:cs typeface="Times New Roman" pitchFamily="18" charset="0"/>
            </a:endParaRPr>
          </a:p>
          <a:p>
            <a:r>
              <a:rPr lang="ru-RU" sz="2100" dirty="0">
                <a:latin typeface="Times New Roman" pitchFamily="18" charset="0"/>
                <a:cs typeface="Times New Roman" pitchFamily="18" charset="0"/>
              </a:rPr>
              <a:t>в графе «Дата приема (перевода, назначения) по профессии рабочего, должности служащего» – </a:t>
            </a:r>
            <a:r>
              <a:rPr lang="ru-RU" sz="2100" b="1" dirty="0">
                <a:latin typeface="Times New Roman" pitchFamily="18" charset="0"/>
                <a:cs typeface="Times New Roman" pitchFamily="18" charset="0"/>
              </a:rPr>
              <a:t>01.07.2019</a:t>
            </a:r>
            <a:r>
              <a:rPr lang="ru-RU" sz="2100" dirty="0">
                <a:latin typeface="Times New Roman" pitchFamily="18" charset="0"/>
                <a:cs typeface="Times New Roman" pitchFamily="18" charset="0"/>
              </a:rPr>
              <a:t>;</a:t>
            </a:r>
          </a:p>
          <a:p>
            <a:r>
              <a:rPr lang="ru-RU" sz="2100" dirty="0">
                <a:latin typeface="Times New Roman" pitchFamily="18" charset="0"/>
                <a:cs typeface="Times New Roman" pitchFamily="18" charset="0"/>
              </a:rPr>
              <a:t>в графах «Дата приказа», «Номер приказа» – дата и номер приказа (распоряжения), на основании которого застрахованное лицо работает </a:t>
            </a:r>
            <a:br>
              <a:rPr lang="ru-RU" sz="2100" dirty="0">
                <a:latin typeface="Times New Roman" pitchFamily="18" charset="0"/>
                <a:cs typeface="Times New Roman" pitchFamily="18" charset="0"/>
              </a:rPr>
            </a:br>
            <a:r>
              <a:rPr lang="ru-RU" sz="2100" dirty="0">
                <a:latin typeface="Times New Roman" pitchFamily="18" charset="0"/>
                <a:cs typeface="Times New Roman" pitchFamily="18" charset="0"/>
              </a:rPr>
              <a:t>у работодателя в определенной должности служащего, профессии рабочего, в определенном структурном подразделении, по определенному коду работы по </a:t>
            </a:r>
            <a:r>
              <a:rPr lang="ru-RU" sz="2100" dirty="0" smtClean="0">
                <a:latin typeface="Times New Roman" pitchFamily="18" charset="0"/>
                <a:cs typeface="Times New Roman" pitchFamily="18" charset="0"/>
              </a:rPr>
              <a:t>совместительству</a:t>
            </a:r>
            <a:endParaRPr lang="ru-RU" sz="2100" dirty="0">
              <a:latin typeface="Times New Roman" pitchFamily="18" charset="0"/>
              <a:cs typeface="Times New Roman" pitchFamily="18" charset="0"/>
            </a:endParaRPr>
          </a:p>
        </p:txBody>
      </p:sp>
      <p:sp>
        <p:nvSpPr>
          <p:cNvPr id="3" name="Прямоугольник 2"/>
          <p:cNvSpPr/>
          <p:nvPr/>
        </p:nvSpPr>
        <p:spPr>
          <a:xfrm>
            <a:off x="467545" y="2780928"/>
            <a:ext cx="8331546"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728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02196"/>
            <a:ext cx="9143999"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Овал 12"/>
          <p:cNvSpPr/>
          <p:nvPr/>
        </p:nvSpPr>
        <p:spPr>
          <a:xfrm flipV="1">
            <a:off x="323528" y="6165304"/>
            <a:ext cx="2376264" cy="548680"/>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4" name="Овал 13"/>
          <p:cNvSpPr/>
          <p:nvPr/>
        </p:nvSpPr>
        <p:spPr>
          <a:xfrm>
            <a:off x="1616646" y="49957"/>
            <a:ext cx="2952328" cy="360040"/>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6" name="Овал 5"/>
          <p:cNvSpPr/>
          <p:nvPr/>
        </p:nvSpPr>
        <p:spPr>
          <a:xfrm>
            <a:off x="7052617" y="3717032"/>
            <a:ext cx="576064" cy="252028"/>
          </a:xfrm>
          <a:prstGeom prst="ellipse">
            <a:avLst/>
          </a:prstGeom>
          <a:noFill/>
          <a:ln w="508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2704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3249" r="49060" b="62598"/>
          <a:stretch/>
        </p:blipFill>
        <p:spPr>
          <a:xfrm>
            <a:off x="-1" y="1240"/>
            <a:ext cx="9144002" cy="1915591"/>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63683" r="49060" b="31740"/>
          <a:stretch/>
        </p:blipFill>
        <p:spPr>
          <a:xfrm>
            <a:off x="-2" y="6303773"/>
            <a:ext cx="9144001" cy="588398"/>
          </a:xfrm>
          <a:prstGeom prst="rect">
            <a:avLst/>
          </a:prstGeom>
        </p:spPr>
      </p:pic>
      <p:sp>
        <p:nvSpPr>
          <p:cNvPr id="5" name="Заголовок 1"/>
          <p:cNvSpPr txBox="1">
            <a:spLocks/>
          </p:cNvSpPr>
          <p:nvPr/>
        </p:nvSpPr>
        <p:spPr>
          <a:xfrm>
            <a:off x="2" y="1628801"/>
            <a:ext cx="9143999" cy="4674972"/>
          </a:xfrm>
          <a:prstGeom prst="rect">
            <a:avLst/>
          </a:prstGeom>
          <a:solidFill>
            <a:srgbClr val="E5FBFF"/>
          </a:solidFill>
          <a:scene3d>
            <a:camera prst="orthographicFront"/>
            <a:lightRig rig="threePt" dir="t"/>
          </a:scene3d>
          <a:sp3d prstMaterial="dkEdge">
            <a:bevelT/>
          </a:sp3d>
        </p:spPr>
        <p:txBody>
          <a:bodyPr vert="horz" lIns="91440" tIns="45720" rIns="91440" bIns="45720" rtlCol="0" anchor="ctr">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t>С </a:t>
            </a:r>
            <a:r>
              <a:rPr lang="ru-RU" sz="3600" dirty="0"/>
              <a:t>01.01.2024 </a:t>
            </a:r>
            <a:r>
              <a:rPr lang="ru-RU" sz="3600" dirty="0">
                <a:solidFill>
                  <a:srgbClr val="FF0000"/>
                </a:solidFill>
              </a:rPr>
              <a:t>форма ПУ-3</a:t>
            </a:r>
            <a:r>
              <a:rPr lang="ru-RU" sz="3600" dirty="0"/>
              <a:t> (тип формы - исходная) за квартал, предшествующий кварталу, в котором возникло право на пособие по временной нетрудоспособности или по беременности и родам, представляется работодателем в орган ФСЗН </a:t>
            </a:r>
            <a:r>
              <a:rPr lang="ru-RU" sz="3600" b="1" dirty="0"/>
              <a:t>в течение 5 рабочих дней</a:t>
            </a:r>
            <a:r>
              <a:rPr lang="ru-RU" sz="3600" dirty="0"/>
              <a:t> со дня предъявления застрахованным лицом листка нетрудоспособности, справки о временной нетрудоспособности либо получения уведомления о необходимости представления формы ПУ-3 от органа ФСЗН через информационный ресурс </a:t>
            </a:r>
            <a:endParaRPr lang="ru-RU" sz="3600" dirty="0" smtClean="0"/>
          </a:p>
          <a:p>
            <a:r>
              <a:rPr lang="ru-RU" sz="3600" dirty="0" smtClean="0"/>
              <a:t>"</a:t>
            </a:r>
            <a:r>
              <a:rPr lang="ru-RU" sz="3600" dirty="0"/>
              <a:t>Личный кабинет плательщика взносов" </a:t>
            </a:r>
            <a:endParaRPr lang="ru-RU" sz="3600" dirty="0" smtClean="0"/>
          </a:p>
          <a:p>
            <a:r>
              <a:rPr lang="ru-RU" sz="2300" dirty="0" smtClean="0"/>
              <a:t>(</a:t>
            </a:r>
            <a:r>
              <a:rPr lang="ru-RU" sz="2300" dirty="0"/>
              <a:t>ч. 3 п. 16 Правил N 837 в редакции, действующей с 01.01.2024).</a:t>
            </a:r>
          </a:p>
        </p:txBody>
      </p:sp>
      <p:sp>
        <p:nvSpPr>
          <p:cNvPr id="2" name="Прямоугольник 1"/>
          <p:cNvSpPr/>
          <p:nvPr/>
        </p:nvSpPr>
        <p:spPr>
          <a:xfrm>
            <a:off x="-3" y="1240"/>
            <a:ext cx="9144003" cy="646331"/>
          </a:xfrm>
          <a:prstGeom prst="rect">
            <a:avLst/>
          </a:prstGeom>
        </p:spPr>
        <p:txBody>
          <a:bodyPr wrap="square">
            <a:spAutoFit/>
          </a:bodyPr>
          <a:lstStyle/>
          <a:p>
            <a:r>
              <a:rPr lang="ru-RU" b="1" dirty="0"/>
              <a:t>Сроки представления форм ПУ-2 и ПУ-3 в связи с новым порядком назначения пособий по временной нетрудоспособности и по беременности и родам</a:t>
            </a:r>
            <a:endParaRPr lang="ru-RU" dirty="0"/>
          </a:p>
        </p:txBody>
      </p:sp>
    </p:spTree>
    <p:extLst>
      <p:ext uri="{BB962C8B-B14F-4D97-AF65-F5344CB8AC3E}">
        <p14:creationId xmlns:p14="http://schemas.microsoft.com/office/powerpoint/2010/main" val="424772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15071</TotalTime>
  <Words>2865</Words>
  <Application>Microsoft Office PowerPoint</Application>
  <PresentationFormat>Экран (4:3)</PresentationFormat>
  <Paragraphs>284</Paragraphs>
  <Slides>41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Вопрос 2: Надо ли подавать форму ПУ-2 по работникам, которые были приняты на работу до 01.07.2019 и уволены в I - III кварталах 2023 г. и у которых в сведениях не была указана информация об основном месте работы?  Ответ: По уволенным работникам подавать форму ПУ-2 не нужно. Ее необходимо подать только по работающим в организации работникам, которые были приняты до 01.07.2019 и по которым в сведениях не была указана информация об основном месте работы.   </vt:lpstr>
      <vt:lpstr>                         Вопрос 4: По какой форме ПУ-3 надо подать индивидуальные сведения за 2023 г.: по новой, которая начнет действовать с 01.01.2024, или по старой, действующей до 01.01.2024?  При необходимости назначения пособий по временной нетрудоспособности, по беременности и родам надо представить форму ПУ-3 за 2022 г. в новом формате? Ответ: В январе 2024 г. индивидуальные сведения за 2023 г. нужно подать по форме ПУ-3 в новом формате с учетом новых кодов вида деятельности и требований по их заполнению. Форму ПУ-3 за весь 2022 г. в новом формате с новыми кодами вида деятельности нужно будет представить только по застрахованным лицам, у которых дата начала случая временной нетрудоспособности, беременности и родов приходится на первое полугодие 2024 г., при условии, если во втором полугодии 2022 г. по такому застрахованному лицу имели место случаи целодневных (целосменных) простоев не по вине работника, отпуска без сохранения или с частичным сохранением заработной платы, предоставляемого по инициативе нанимателя, выплат, в отношении которых по результатам проверок и иных контрольных мероприятий выявлены умышленные неначисление и неуплата обязательных страховых взносов в бюджет фонда, либо удержаний из выплат, начисленных осужденному к исправительным работам, в размере, установленном приговором суда (п. 8 Положения N 10). </vt:lpstr>
      <vt:lpstr>                         Вопрос 5: Работник уволен в августе 2023 г. На него будет представлена форма ПУ-3 за III квартал 2023 г. Нужно ли в январе 2024 г. на него заново подавать форму ПУ-3 за 2023 г. в новом формате? Ответ: В январе 2024 г. форму ПУ-3 в новом формате на уволенных в I - III кварталах 2023 г. работников заново подавать не нужно. Форму ПУ-3 в новом формате на указанных работников нужно будет подавать только при получении уведомления от ФСЗН, при условии, если во втором полугодии 2022 г. и в 2023 г. по ним имели место случаи, предусмотренные п. 8 Положения N 10.   </vt:lpstr>
      <vt:lpstr>                      Вопрос 6: По новым правилам с 01.01.2024 код вида деятельности "ПОСОБИЕ" не может пересекаться с кодом "ВЗНОСЫВРЕМ". Нужно ли учитывать это правило при подаче сведений в форме ПУ-3 за IV квартал 2023 г. и за 2022 г. в случае получения уведомления от ФСЗН, если в этих периодах данные коды пересекались?  Ответ: Согласно требованиям по заполнению формы ПУ-3, действующим до 01.01.2024, допускается не исключать период по коду вида деятельности "ПОСОБИЕ" из периода, обозначенного кодом вида деятельности "ВЗНОСЫВРЕМ" (подп. 28.2 Инструкции по формату ДПУ (в редакции, действующей до 01.01.2024)).          </vt:lpstr>
      <vt:lpstr>            С 01.01.2024 периоды временной нетрудоспособности не могут пересекаться с периодами уплаты обязательных страховых взносов (ч. 6 п. 16 Инструкции о заполнении ДПУ (в редакции, действующей с 01.01.2024)).  За IV квартал 2023 г. форма ПУ-3 будет представляться в новом формате и с учетом новых требований. Так как она подается нарастающим итогом, представленные ранее сведения за 2023 г. отражаются по новым правилам: период по коду вида деятельности "ПОСОБИЕ" не может пересекаться с периодом по коду вида деятельности "ВЗНОСЫВРЕМ". В случае необходимости для назначения пособий форма ПУ-3 за 2022 г. будет подаваться также в новом формате и с учетом указанного требования. </vt:lpstr>
      <vt:lpstr>          Вопрос 7: Как надо будет заполнить раздел 2 формы ПУ-3 за 2024 г. на внешнего совместителя, представившего справку о временной нетрудоспособности?   Ответ: С 01.01.2024 пособия по временной нетрудоспособности, по беременности и родам не назначаются по месту работы на условиях внешнего совместительства. В разделе 2 "Дополнительные сведения о стаже" формы ПУ-3 период временной нетрудоспособности внешнего совместителя указывается с кодом вида деятельности "ПОСОБИЕ0" (п. 70 приложения 2 к Инструкции о заполнении ДПУ (в редакции, действующей с 01.01.2024)).   </vt:lpstr>
      <vt:lpstr>Ошибки при представлении формы ПУ-2 (заполнен 1 раздел)</vt:lpstr>
      <vt:lpstr> Отменить увольнение, подать форму ПУ-2 с заполнением информации об основном месте работы, и о работе по внутреннему совместительству (раздел 2), и после ещё раз подать увольнение с внутреннего совместительства по новому.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Бердникова Юлия Николаевна</dc:creator>
  <cp:lastModifiedBy>Денисенко Ирина Михайловна</cp:lastModifiedBy>
  <cp:revision>920</cp:revision>
  <cp:lastPrinted>2021-11-19T08:02:28Z</cp:lastPrinted>
  <dcterms:created xsi:type="dcterms:W3CDTF">2018-11-20T10:45:37Z</dcterms:created>
  <dcterms:modified xsi:type="dcterms:W3CDTF">2023-09-25T07:29:01Z</dcterms:modified>
</cp:coreProperties>
</file>