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wordprocessingml.document" Extension="docx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3"/>
  </p:notesMasterIdLst>
  <p:handoutMasterIdLst>
    <p:handoutMasterId r:id="rId94"/>
  </p:handoutMasterIdLst>
  <p:sldIdLst>
    <p:sldId id="257" r:id="rId2"/>
    <p:sldId id="381" r:id="rId3"/>
    <p:sldId id="718" r:id="rId4"/>
    <p:sldId id="725" r:id="rId5"/>
    <p:sldId id="726" r:id="rId6"/>
    <p:sldId id="719" r:id="rId7"/>
    <p:sldId id="720" r:id="rId8"/>
    <p:sldId id="727" r:id="rId9"/>
    <p:sldId id="722" r:id="rId10"/>
    <p:sldId id="723" r:id="rId11"/>
    <p:sldId id="721" r:id="rId12"/>
    <p:sldId id="724" r:id="rId13"/>
    <p:sldId id="712" r:id="rId14"/>
    <p:sldId id="713" r:id="rId15"/>
    <p:sldId id="714" r:id="rId16"/>
    <p:sldId id="715" r:id="rId17"/>
    <p:sldId id="716" r:id="rId18"/>
    <p:sldId id="567" r:id="rId19"/>
    <p:sldId id="385" r:id="rId20"/>
    <p:sldId id="437" r:id="rId21"/>
    <p:sldId id="386" r:id="rId22"/>
    <p:sldId id="633" r:id="rId23"/>
    <p:sldId id="635" r:id="rId24"/>
    <p:sldId id="583" r:id="rId25"/>
    <p:sldId id="691" r:id="rId26"/>
    <p:sldId id="607" r:id="rId27"/>
    <p:sldId id="584" r:id="rId28"/>
    <p:sldId id="519" r:id="rId29"/>
    <p:sldId id="636" r:id="rId30"/>
    <p:sldId id="638" r:id="rId31"/>
    <p:sldId id="639" r:id="rId32"/>
    <p:sldId id="640" r:id="rId33"/>
    <p:sldId id="641" r:id="rId34"/>
    <p:sldId id="685" r:id="rId35"/>
    <p:sldId id="647" r:id="rId36"/>
    <p:sldId id="643" r:id="rId37"/>
    <p:sldId id="517" r:id="rId38"/>
    <p:sldId id="518" r:id="rId39"/>
    <p:sldId id="613" r:id="rId40"/>
    <p:sldId id="614" r:id="rId41"/>
    <p:sldId id="615" r:id="rId42"/>
    <p:sldId id="563" r:id="rId43"/>
    <p:sldId id="488" r:id="rId44"/>
    <p:sldId id="554" r:id="rId45"/>
    <p:sldId id="706" r:id="rId46"/>
    <p:sldId id="707" r:id="rId47"/>
    <p:sldId id="542" r:id="rId48"/>
    <p:sldId id="732" r:id="rId49"/>
    <p:sldId id="696" r:id="rId50"/>
    <p:sldId id="697" r:id="rId51"/>
    <p:sldId id="698" r:id="rId52"/>
    <p:sldId id="699" r:id="rId53"/>
    <p:sldId id="700" r:id="rId54"/>
    <p:sldId id="692" r:id="rId55"/>
    <p:sldId id="507" r:id="rId56"/>
    <p:sldId id="501" r:id="rId57"/>
    <p:sldId id="674" r:id="rId58"/>
    <p:sldId id="565" r:id="rId59"/>
    <p:sldId id="566" r:id="rId60"/>
    <p:sldId id="590" r:id="rId61"/>
    <p:sldId id="702" r:id="rId62"/>
    <p:sldId id="703" r:id="rId63"/>
    <p:sldId id="704" r:id="rId64"/>
    <p:sldId id="705" r:id="rId65"/>
    <p:sldId id="619" r:id="rId66"/>
    <p:sldId id="676" r:id="rId67"/>
    <p:sldId id="694" r:id="rId68"/>
    <p:sldId id="693" r:id="rId69"/>
    <p:sldId id="695" r:id="rId70"/>
    <p:sldId id="678" r:id="rId71"/>
    <p:sldId id="677" r:id="rId72"/>
    <p:sldId id="679" r:id="rId73"/>
    <p:sldId id="680" r:id="rId74"/>
    <p:sldId id="681" r:id="rId75"/>
    <p:sldId id="682" r:id="rId76"/>
    <p:sldId id="683" r:id="rId77"/>
    <p:sldId id="684" r:id="rId78"/>
    <p:sldId id="689" r:id="rId79"/>
    <p:sldId id="690" r:id="rId80"/>
    <p:sldId id="686" r:id="rId81"/>
    <p:sldId id="687" r:id="rId82"/>
    <p:sldId id="729" r:id="rId83"/>
    <p:sldId id="731" r:id="rId84"/>
    <p:sldId id="730" r:id="rId85"/>
    <p:sldId id="568" r:id="rId86"/>
    <p:sldId id="588" r:id="rId87"/>
    <p:sldId id="645" r:id="rId88"/>
    <p:sldId id="646" r:id="rId89"/>
    <p:sldId id="709" r:id="rId90"/>
    <p:sldId id="708" r:id="rId91"/>
    <p:sldId id="596" r:id="rId9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8000"/>
    <a:srgbClr val="336600"/>
    <a:srgbClr val="0066FF"/>
    <a:srgbClr val="009900"/>
    <a:srgbClr val="006666"/>
    <a:srgbClr val="FFCC99"/>
    <a:srgbClr val="CCFFFF"/>
    <a:srgbClr val="8000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601" autoAdjust="0"/>
  </p:normalViewPr>
  <p:slideViewPr>
    <p:cSldViewPr>
      <p:cViewPr>
        <p:scale>
          <a:sx n="110" d="100"/>
          <a:sy n="110" d="100"/>
        </p:scale>
        <p:origin x="-164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1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7FEA8E8A-3CF5-41AF-8F99-B25A88181C6C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EED6C827-2833-4912-B62E-AEB70EBF1DB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10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419554BD-A0B9-409E-A2FC-E8057D503B7B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772116BB-BC87-4BB5-A6C2-4175CEA4146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6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F24A-3393-4787-AE1A-FB62FCFE05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71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F24A-3393-4787-AE1A-FB62FCFE057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71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приеме на работу в 1 разделе кроме даты приема, номера и даты приказа, обязательно заполнять «Код работы по совместительству», </a:t>
            </a:r>
          </a:p>
          <a:p>
            <a:r>
              <a:rPr lang="ru-RU" dirty="0"/>
              <a:t>а при увольнении с работы, кроме даты увольнения, номера и даты приказа, обязательно заполнять код основания увольнения с работы, который установлен в приложении 6 к Инструкции по заполнению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F24A-3393-4787-AE1A-FB62FCFE057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13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приеме на работу в 1 разделе кроме даты приема, номера и даты приказа, обязательно заполнять «Код работы по совместительству», </a:t>
            </a:r>
          </a:p>
          <a:p>
            <a:r>
              <a:rPr lang="ru-RU" dirty="0"/>
              <a:t>а при увольнении с работы, кроме даты увольнения, номера и даты приказа, обязательно заполнять код основания увольнения с работы, который установлен в приложении 6 к Инструкции по заполнению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F24A-3393-4787-AE1A-FB62FCFE057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213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F24A-3393-4787-AE1A-FB62FCFE057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71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985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357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357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357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5000"/>
              </a:lnSpc>
              <a:tabLst>
                <a:tab pos="3659356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EBAD-AFBC-4C08-8419-76589C28F8AC}" type="slidenum">
              <a:rPr lang="ru-RU" smtClean="0"/>
              <a:t>85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2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F24A-3393-4787-AE1A-FB62FCFE05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7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F24A-3393-4787-AE1A-FB62FCFE057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7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F24A-3393-4787-AE1A-FB62FCFE057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25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F24A-3393-4787-AE1A-FB62FCFE057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25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F24A-3393-4787-AE1A-FB62FCFE057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25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F24A-3393-4787-AE1A-FB62FCFE057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2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F24A-3393-4787-AE1A-FB62FCFE057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25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3F24A-3393-4787-AE1A-FB62FCFE057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7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7898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9624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500" y="722313"/>
            <a:ext cx="8637588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8613" y="1941513"/>
            <a:ext cx="4027487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508500" y="1941513"/>
            <a:ext cx="4029075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84F4-79AE-4643-B005-2A3C052D94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8234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09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5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451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29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35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57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256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DBB33-AE23-4B25-9D54-65477CF84B1C}" type="datetimeFigureOut">
              <a:rPr lang="ru-RU" smtClean="0"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F85C-1432-4C70-8ECA-114D822F717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84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 ?><Relationships xmlns="http://schemas.openxmlformats.org/package/2006/relationships"><Relationship Id="rId3" Target="../media/image1.JP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1.JP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12.png" Type="http://schemas.openxmlformats.org/officeDocument/2006/relationships/image"/><Relationship Id="rId5" Target="../media/image11.pn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1.JP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Relationship Id="rId5" Target="../media/image11.pn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consultantplus://offline/ref=F308BA775EA7519B35A77D48188CA904DDB8696E85C5FD995D7F80BF55BEA5BB578A3A5D2F77519B4FCF7C4B272CB1749EA653F42F15E522727BD07868O2g8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F308BA775EA7519B35A77D48188CA904DDB8696E85C5FD995D7F80BF55BEA5BB578A3A5D2F77519B4FCF7C4B272CB1749EA653F42F15E522727BD07868O2g8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Word_Document1.docx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Document2.docx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Document3.docx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8.xml.rels><?xml version="1.0" encoding="UTF-8" standalone="yes" ?><Relationships xmlns="http://schemas.openxmlformats.org/package/2006/relationships"><Relationship Id="rId3" Target="../media/image32.png" Type="http://schemas.openxmlformats.org/officeDocument/2006/relationships/image"/><Relationship Id="rId2" Target="../media/image1.JP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5.png" Type="http://schemas.openxmlformats.org/officeDocument/2006/relationships/image"/><Relationship Id="rId5" Target="../media/image34.jpeg" Type="http://schemas.openxmlformats.org/officeDocument/2006/relationships/image"/><Relationship Id="rId4" Target="../media/image33.png" Type="http://schemas.openxmlformats.org/officeDocument/2006/relationships/image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" r="-4"/>
          <a:stretch/>
        </p:blipFill>
        <p:spPr>
          <a:xfrm>
            <a:off x="1" y="0"/>
            <a:ext cx="9163882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5088" y="225514"/>
            <a:ext cx="7736733" cy="646331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mtClean="0">
                <a:solidFill>
                  <a:srgbClr val="036B6A"/>
                </a:solidFill>
                <a:latin charset="0" pitchFamily="34" typeface="Arial"/>
                <a:cs charset="0" pitchFamily="34" typeface="Arial"/>
              </a:rPr>
              <a:t>Фонд социальной защиты населения</a:t>
            </a:r>
            <a:br>
              <a:rPr b="1" dirty="0" lang="ru-RU" smtClean="0">
                <a:solidFill>
                  <a:srgbClr val="036B6A"/>
                </a:solidFill>
                <a:latin charset="0" pitchFamily="34" typeface="Arial"/>
                <a:cs charset="0" pitchFamily="34" typeface="Arial"/>
              </a:rPr>
            </a:br>
            <a:r>
              <a:rPr b="1" dirty="0" lang="ru-RU" smtClean="0">
                <a:solidFill>
                  <a:srgbClr val="036B6A"/>
                </a:solidFill>
                <a:latin charset="0" pitchFamily="34" typeface="Arial"/>
                <a:cs charset="0" pitchFamily="34" typeface="Arial"/>
              </a:rPr>
              <a:t>Министерства труда и социальной защиты Республики Беларусь</a:t>
            </a:r>
            <a:endParaRPr b="1" dirty="0" lang="ru-RU">
              <a:solidFill>
                <a:srgbClr val="036B6A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000612"/>
            <a:ext cx="5430910" cy="584775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b="1" dirty="0" lang="ru-RU" smtClean="0" sz="3200">
                <a:solidFill>
                  <a:srgbClr val="9D253C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"/>
                <a:cs charset="0" pitchFamily="34" typeface="Arial"/>
              </a:rPr>
              <a:t>ЗАСЕДАНИЕ ПРАВЛЕНИЯ</a:t>
            </a:r>
            <a:endParaRPr b="1" dirty="0" lang="ru-RU" sz="3200">
              <a:solidFill>
                <a:srgbClr val="9D253C"/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34" typeface="Arial"/>
              <a:cs charset="0" pitchFamily="34" typeface="Arial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24963" y="2443060"/>
            <a:ext cx="6129845" cy="1922044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 lnSpcReduction="10000"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mtClean="0" sz="3200">
                <a:solidFill>
                  <a:srgbClr val="336600"/>
                </a:solidFill>
                <a:latin charset="0" pitchFamily="34" typeface="Arial"/>
                <a:cs charset="0" pitchFamily="34" typeface="Arial"/>
              </a:rPr>
              <a:t>Заполнение форм документов персонифицированного учета</a:t>
            </a:r>
            <a:endParaRPr b="1" dirty="0" lang="ru-RU" sz="3200">
              <a:solidFill>
                <a:srgbClr val="336600"/>
              </a:solidFill>
              <a:latin charset="0" pitchFamily="34" typeface="Arial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959975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7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457200"/>
            <a:ext cx="8510587" cy="5486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u="sng" dirty="0" smtClean="0">
                <a:solidFill>
                  <a:srgbClr val="009999"/>
                </a:solidFill>
              </a:rPr>
              <a:t>Обязательно заполнение реквизита</a:t>
            </a:r>
            <a:r>
              <a:rPr lang="ru-RU" altLang="ru-RU" sz="2400" dirty="0" smtClean="0">
                <a:solidFill>
                  <a:srgbClr val="009999"/>
                </a:solidFill>
              </a:rPr>
              <a:t>:</a:t>
            </a:r>
            <a:endParaRPr lang="ru-RU" altLang="ru-RU" sz="2000" dirty="0" smtClean="0">
              <a:solidFill>
                <a:srgbClr val="009999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000" dirty="0" smtClean="0">
                <a:solidFill>
                  <a:srgbClr val="009999"/>
                </a:solidFill>
              </a:rPr>
              <a:t>«</a:t>
            </a:r>
            <a:r>
              <a:rPr lang="ru-RU" altLang="ru-RU" sz="2800" dirty="0" smtClean="0">
                <a:solidFill>
                  <a:srgbClr val="009999"/>
                </a:solidFill>
              </a:rPr>
              <a:t>Сведения, указанные в ранее выданном свидетельстве» (т.к. указано в ССС)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altLang="ru-RU" sz="2000" dirty="0" smtClean="0"/>
          </a:p>
          <a:p>
            <a:pPr eaLnBrk="1" hangingPunct="1"/>
            <a:endParaRPr lang="ru-RU" altLang="ru-RU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ru-RU" altLang="ru-RU" sz="2800" dirty="0" smtClean="0"/>
              <a:t> -  </a:t>
            </a:r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/>
        </p:nvGraphicFramePr>
        <p:xfrm>
          <a:off x="762000" y="2057400"/>
          <a:ext cx="7391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1" name="Точечный рисунок" r:id="rId3" imgW="2305372" imgH="1409897" progId="Paint.Picture">
                  <p:embed/>
                </p:oleObj>
              </mc:Choice>
              <mc:Fallback>
                <p:oleObj name="Точечный рисунок" r:id="rId3" imgW="2305372" imgH="14098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73914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82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 advAuto="100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02"/>
            <a:ext cx="8458200" cy="2209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выдача свидетельства социального страхования</a:t>
            </a:r>
            <a:r>
              <a:rPr lang="ru-RU" altLang="ru-RU" sz="16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социального страхования выдается работающему гражданину - </a:t>
            </a:r>
            <a:r>
              <a:rPr lang="ru-RU" sz="2200" u="sng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работодателя</a:t>
            </a:r>
            <a:r>
              <a:rPr lang="ru-RU" sz="2200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социального страхования выдается органом ФСЗН плательщику страховых взносов </a:t>
            </a:r>
            <a:r>
              <a:rPr lang="ru-RU" sz="2200" u="sng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10 рабочих дней со дня открытия индивидуального лицевого счета </a:t>
            </a:r>
            <a:r>
              <a:rPr lang="ru-RU" sz="2200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200" dirty="0" smtClean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447800" y="2743200"/>
            <a:ext cx="6364560" cy="4114800"/>
          </a:xfrm>
          <a:prstGeom prst="rect">
            <a:avLst/>
          </a:prstGeom>
          <a:solidFill>
            <a:srgbClr val="00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>
              <a:latin typeface="Times New Roman" pitchFamily="18" charset="0"/>
            </a:endParaRPr>
          </a:p>
        </p:txBody>
      </p:sp>
      <p:pic>
        <p:nvPicPr>
          <p:cNvPr id="19460" name="Picture 4" descr="LOGO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1219200" cy="1090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05200" y="2514600"/>
            <a:ext cx="41910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600" dirty="0">
              <a:solidFill>
                <a:schemeClr val="bg2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РЕСПУБЛИКА БЕЛАРУСЬ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СТРАХОВОЕ СВИДЕТЕЛЬСТВО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ГОСУДАРСТВЕННОГО </a:t>
            </a:r>
            <a:endParaRPr lang="ru-RU" altLang="ru-RU" sz="1400" b="1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СОЦИАЛЬНОГО СТРАХОВАНИЯ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76400" y="3657600"/>
            <a:ext cx="3886200" cy="293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600" b="1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600" b="1">
              <a:solidFill>
                <a:schemeClr val="bg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Страховой номер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Фамилия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Имя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Отчество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Пол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400" b="1">
                <a:latin typeface="Times New Roman" pitchFamily="18" charset="0"/>
                <a:cs typeface="Times New Roman" pitchFamily="18" charset="0"/>
              </a:rPr>
              <a:t>Дата рождения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0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6" r="-4"/>
          <a:stretch/>
        </p:blipFill>
        <p:spPr>
          <a:xfrm>
            <a:off x="-1" y="1240"/>
            <a:ext cx="9144001" cy="1068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3648" y="323364"/>
            <a:ext cx="590465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Анкета застрахованного лица по форме ПУ-1</a:t>
            </a:r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4176463" cy="473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302433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1581208" y="2852936"/>
            <a:ext cx="4176464" cy="1512168"/>
          </a:xfrm>
          <a:prstGeom prst="rightArrow">
            <a:avLst/>
          </a:prstGeom>
          <a:noFill/>
          <a:ln w="63500">
            <a:solidFill>
              <a:srgbClr val="02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 smtClean="0">
              <a:solidFill>
                <a:srgbClr val="FF0000"/>
              </a:solidFill>
            </a:endParaRPr>
          </a:p>
          <a:p>
            <a:pPr algn="r"/>
            <a:r>
              <a:rPr b="1" dirty="0" lang="ru-RU" smtClean="0" sz="1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Приложение 4 </a:t>
            </a:r>
            <a:r>
              <a:rPr b="1" dirty="0" lang="ru-RU" sz="1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к </a:t>
            </a:r>
            <a:r>
              <a:rPr b="1" dirty="0" lang="ru-RU" smtClean="0" sz="1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Инструкции о порядке заполнения  форм документов персонифицированного учета</a:t>
            </a:r>
            <a:endParaRPr b="1" dirty="0" lang="ru-RU" sz="12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pPr algn="ctr"/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413778595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pic>
        <p:nvPicPr>
          <p:cNvPr id="6451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1" y="1579373"/>
            <a:ext cx="74199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72291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pic>
        <p:nvPicPr>
          <p:cNvPr id="65538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397">
            <a:off x="1065633" y="1776968"/>
            <a:ext cx="6597758" cy="433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2" y="3140968"/>
            <a:ext cx="1427585" cy="57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158417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6012160" y="5157192"/>
            <a:ext cx="1512167" cy="5760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64514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852936"/>
            <a:ext cx="201622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95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pic>
        <p:nvPicPr>
          <p:cNvPr id="66562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892899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5148064" y="3068960"/>
            <a:ext cx="792088" cy="64807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66563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225" y="4365104"/>
            <a:ext cx="2448272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95737" y="4941168"/>
            <a:ext cx="2088231" cy="36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1105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pic>
        <p:nvPicPr>
          <p:cNvPr descr="image001" id="67586" name="Рисунок 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6" y="1196752"/>
            <a:ext cx="843719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/>
          <p:cNvSpPr/>
          <p:nvPr/>
        </p:nvSpPr>
        <p:spPr>
          <a:xfrm>
            <a:off x="3131840" y="4005064"/>
            <a:ext cx="1182005" cy="112375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67587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799"/>
            <a:ext cx="1656184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80072"/>
            <a:ext cx="2016224" cy="21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96952"/>
            <a:ext cx="648072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29226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0766" y="508030"/>
            <a:ext cx="834970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Открытие индивидуального лицевого счета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99572"/>
              </p:ext>
            </p:extLst>
          </p:nvPr>
        </p:nvGraphicFramePr>
        <p:xfrm>
          <a:off x="323527" y="2151360"/>
          <a:ext cx="8496945" cy="2717800"/>
        </p:xfrm>
        <a:graphic>
          <a:graphicData uri="http://schemas.openxmlformats.org/drawingml/2006/table">
            <a:tbl>
              <a:tblPr bandRow="1" firstRow="1">
                <a:tableStyleId>{5C22544A-7EE6-4342-B048-85BDC9FD1C3A}</a:tableStyleId>
              </a:tblPr>
              <a:tblGrid>
                <a:gridCol w="3816425"/>
                <a:gridCol w="2376264"/>
                <a:gridCol w="2304256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dirty="0" lang="ru-RU" smtClean="0">
                          <a:solidFill>
                            <a:srgbClr val="009999"/>
                          </a:solidFill>
                          <a:latin charset="0" pitchFamily="34" typeface="Arial"/>
                          <a:cs charset="0" pitchFamily="34" typeface="Arial"/>
                        </a:rPr>
                        <a:t>На основании формы ДПУ:</a:t>
                      </a:r>
                      <a:endParaRPr dirty="0" lang="ru-RU">
                        <a:solidFill>
                          <a:srgbClr val="009999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 lang="ru-RU"/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 lang="ru-RU"/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349240">
                <a:tc>
                  <a:txBody>
                    <a:bodyPr/>
                    <a:lstStyle/>
                    <a:p>
                      <a:pPr algn="ctr"/>
                      <a:endParaRPr b="1" dirty="0" kern="1200" lang="ru-RU" smtClean="0" sz="1800">
                        <a:solidFill>
                          <a:srgbClr val="C00000"/>
                        </a:solidFill>
                        <a:latin charset="0" pitchFamily="34" typeface="Arial"/>
                        <a:ea typeface="+mn-ea"/>
                        <a:cs charset="0" pitchFamily="34" typeface="Arial"/>
                      </a:endParaRPr>
                    </a:p>
                    <a:p>
                      <a:pPr algn="ctr"/>
                      <a:r>
                        <a:rPr b="1" dirty="0" kern="1200" lang="ru-RU" smtClean="0" sz="1800">
                          <a:solidFill>
                            <a:srgbClr val="C00000"/>
                          </a:solidFill>
                          <a:latin charset="0" pitchFamily="34" typeface="Arial"/>
                          <a:ea typeface="+mn-ea"/>
                          <a:cs charset="0" pitchFamily="34" typeface="Arial"/>
                        </a:rPr>
                        <a:t>ПУ-1</a:t>
                      </a:r>
                    </a:p>
                    <a:p>
                      <a:pPr algn="ctr"/>
                      <a:endParaRPr b="1" dirty="0" kern="1200" lang="ru-RU" sz="1800">
                        <a:solidFill>
                          <a:srgbClr val="C00000"/>
                        </a:solidFill>
                        <a:latin charset="0" pitchFamily="34" typeface="Arial"/>
                        <a:ea typeface="+mn-ea"/>
                        <a:cs charset="0" pitchFamily="34" typeface="Arial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b="1" dirty="0" lang="ru-RU" smtClean="0" sz="1800">
                        <a:solidFill>
                          <a:srgbClr val="C00000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  <a:p>
                      <a:pPr algn="ctr"/>
                      <a:r>
                        <a:rPr b="1" dirty="0" lang="ru-RU" smtClean="0" sz="1800">
                          <a:solidFill>
                            <a:srgbClr val="C00000"/>
                          </a:solidFill>
                          <a:latin charset="0" pitchFamily="34" typeface="Arial"/>
                          <a:cs charset="0" pitchFamily="34" typeface="Arial"/>
                        </a:rPr>
                        <a:t>ПУ-2</a:t>
                      </a:r>
                      <a:endParaRPr dirty="0" lang="ru-RU">
                        <a:solidFill>
                          <a:srgbClr val="C00000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lang="ru-RU" smtClean="0" sz="1800">
                        <a:solidFill>
                          <a:srgbClr val="C00000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lang="ru-RU" smtClean="0" sz="1800">
                          <a:solidFill>
                            <a:srgbClr val="C00000"/>
                          </a:solidFill>
                          <a:latin charset="0" pitchFamily="34" typeface="Arial"/>
                          <a:cs charset="0" pitchFamily="34" typeface="Arial"/>
                        </a:rPr>
                        <a:t>ПУ-3</a:t>
                      </a:r>
                    </a:p>
                    <a:p>
                      <a:pPr algn="ctr"/>
                      <a:endParaRPr dirty="0" lang="ru-RU">
                        <a:solidFill>
                          <a:srgbClr val="C00000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aseline="0" dirty="0" lang="ru-RU" smtClean="0" sz="1800">
                          <a:solidFill>
                            <a:srgbClr val="009999"/>
                          </a:solidFill>
                          <a:latin charset="0" pitchFamily="34" typeface="Arial"/>
                          <a:cs charset="0" pitchFamily="34" typeface="Arial"/>
                        </a:rPr>
                        <a:t>при</a:t>
                      </a:r>
                      <a:r>
                        <a:rPr dirty="0" lang="ru-RU" smtClean="0" sz="1800">
                          <a:solidFill>
                            <a:srgbClr val="009999"/>
                          </a:solidFill>
                          <a:latin charset="0" pitchFamily="34" typeface="Arial"/>
                          <a:cs charset="0" pitchFamily="34" typeface="Arial"/>
                        </a:rPr>
                        <a:t> приеме на работу гражданина, имеющего документ для выезда за границу </a:t>
                      </a:r>
                    </a:p>
                    <a:p>
                      <a:pPr algn="ctr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dirty="0" i="1" kern="1200" lang="ru-RU" smtClean="0" sz="1800">
                        <a:solidFill>
                          <a:srgbClr val="009999"/>
                        </a:solidFill>
                        <a:latin charset="0" pitchFamily="34" typeface="Arial"/>
                        <a:ea typeface="+mn-ea"/>
                        <a:cs charset="0" pitchFamily="34" typeface="Arial"/>
                      </a:endParaRPr>
                    </a:p>
                    <a:p>
                      <a:pPr algn="just" defTabSz="914400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i="1" kern="1200" lang="ru-RU" smtClean="0" sz="1600">
                        <a:solidFill>
                          <a:srgbClr val="009999"/>
                        </a:solidFill>
                        <a:latin charset="0" pitchFamily="34" typeface="Arial"/>
                        <a:ea typeface="+mn-ea"/>
                        <a:cs charset="0" pitchFamily="34" typeface="Arial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baseline="0" dirty="0" lang="ru-RU" smtClean="0" sz="1800">
                          <a:solidFill>
                            <a:srgbClr val="009999"/>
                          </a:solidFill>
                          <a:latin charset="0" pitchFamily="34" typeface="Arial"/>
                          <a:cs charset="0" pitchFamily="34" typeface="Arial"/>
                        </a:rPr>
                        <a:t>при</a:t>
                      </a:r>
                      <a:r>
                        <a:rPr dirty="0" lang="ru-RU" smtClean="0" sz="1800">
                          <a:solidFill>
                            <a:srgbClr val="009999"/>
                          </a:solidFill>
                          <a:latin charset="0" pitchFamily="34" typeface="Arial"/>
                          <a:cs charset="0" pitchFamily="34" typeface="Arial"/>
                        </a:rPr>
                        <a:t> приеме на работу гражданина, у которого в документе,</a:t>
                      </a:r>
                      <a:r>
                        <a:rPr baseline="0" dirty="0" lang="ru-RU" smtClean="0" sz="1800">
                          <a:solidFill>
                            <a:srgbClr val="009999"/>
                          </a:solidFill>
                          <a:latin charset="0" pitchFamily="34" typeface="Arial"/>
                          <a:cs charset="0" pitchFamily="34" typeface="Arial"/>
                        </a:rPr>
                        <a:t> </a:t>
                      </a:r>
                      <a:r>
                        <a:rPr dirty="0" lang="ru-RU" smtClean="0" sz="1800">
                          <a:solidFill>
                            <a:srgbClr val="009999"/>
                          </a:solidFill>
                          <a:latin charset="0" pitchFamily="34" typeface="Arial"/>
                          <a:cs charset="0" pitchFamily="34" typeface="Arial"/>
                        </a:rPr>
                        <a:t>удостоверяющем личность, содержится идентификационный номер</a:t>
                      </a:r>
                      <a:endParaRPr dirty="0" lang="ru-RU" smtClean="0">
                        <a:solidFill>
                          <a:srgbClr val="009999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  <a:p>
                      <a:pPr algn="l"/>
                      <a:endParaRPr dirty="0" i="1" lang="ru-RU" smtClean="0" sz="1600">
                        <a:solidFill>
                          <a:srgbClr val="009999"/>
                        </a:solidFill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dirty="0" lang="ru-RU">
                        <a:latin charset="0" pitchFamily="34" typeface="Arial"/>
                        <a:cs charset="0" pitchFamily="34" typeface="Arial"/>
                      </a:endParaRPr>
                    </a:p>
                  </a:txBody>
                  <a:tcPr>
                    <a:lnL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chemeClr val="tx1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26651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6" r="-4"/>
          <a:stretch/>
        </p:blipFill>
        <p:spPr>
          <a:xfrm>
            <a:off x="-1" y="1240"/>
            <a:ext cx="9144001" cy="1068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323364"/>
            <a:ext cx="7848872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  <a:endParaRPr b="1" dirty="0" lang="ru-RU">
              <a:solidFill>
                <a:srgbClr val="006666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268760"/>
            <a:ext cx="86409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just"/>
            <a:r>
              <a:rPr b="1" dirty="0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Заполняется и </a:t>
            </a:r>
            <a:r>
              <a:rPr b="1" dirty="0" lang="ru-RU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представляется по застрахованным лицам </a:t>
            </a:r>
            <a:r>
              <a:rPr b="1" dirty="0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работодателем:</a:t>
            </a:r>
          </a:p>
          <a:p>
            <a:pPr algn="just"/>
            <a:endParaRPr b="1" dirty="0" lang="ru-RU" smtClean="0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  <a:p>
            <a:r>
              <a:rPr b="1" dirty="0" lang="ru-RU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на основании приказов (распоряжений) о приеме на работу и увольнении с </a:t>
            </a:r>
            <a:r>
              <a:rPr b="1" dirty="0" lang="ru-RU" smtClean="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работы;</a:t>
            </a:r>
          </a:p>
          <a:p>
            <a:endParaRPr b="1" dirty="0" lang="ru-RU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  <a:p>
            <a:r>
              <a:rPr b="1" dirty="0" lang="ru-RU" smtClean="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в </a:t>
            </a:r>
            <a:r>
              <a:rPr b="1" dirty="0" lang="ru-RU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случае приостановления в соответствии с законодательством срока действия трудового </a:t>
            </a:r>
            <a:r>
              <a:rPr b="1" dirty="0" lang="ru-RU" smtClean="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договора;</a:t>
            </a:r>
          </a:p>
          <a:p>
            <a:endParaRPr b="1" dirty="0" lang="ru-RU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  <a:p>
            <a:r>
              <a:rPr b="1" dirty="0" lang="ru-RU" smtClean="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в </a:t>
            </a:r>
            <a:r>
              <a:rPr b="1" dirty="0" lang="ru-RU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случае перевода (за исключением временного перевода) застрахованных лиц в представительствах и филиалах, выделенных на самостоятельный </a:t>
            </a:r>
            <a:r>
              <a:rPr b="1" dirty="0" lang="ru-RU" smtClean="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баланс; </a:t>
            </a:r>
          </a:p>
          <a:p>
            <a:endParaRPr b="1" dirty="0" lang="ru-RU" smtClean="0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  <a:p>
            <a:r>
              <a:rPr b="1" dirty="0" lang="ru-RU" smtClean="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при </a:t>
            </a:r>
            <a:r>
              <a:rPr b="1" dirty="0" lang="ru-RU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переподчинении, реорганизации организации и смене собственника </a:t>
            </a:r>
            <a:r>
              <a:rPr b="1" dirty="0" lang="ru-RU" smtClean="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имущества.</a:t>
            </a:r>
            <a:endParaRPr b="1" dirty="0" lang="ru-RU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6295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2" y="190381"/>
            <a:ext cx="9198937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Нормативные правовые акты, регулирующие порядок </a:t>
            </a:r>
            <a:r>
              <a:rPr b="1" dirty="0" lang="ru-RU" smtClean="0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заполнения форм документов </a:t>
            </a:r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персонифицированного учета</a:t>
            </a:r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542115" y="4427443"/>
            <a:ext cx="8126428" cy="955425"/>
            <a:chOff x="1270" y="1094"/>
            <a:chExt cx="5119" cy="1225"/>
          </a:xfrm>
        </p:grpSpPr>
        <p:sp>
          <p:nvSpPr>
            <p:cNvPr id="15" name="Text Box 10"/>
            <p:cNvSpPr txBox="1">
              <a:spLocks noChangeArrowheads="1"/>
            </p:cNvSpPr>
            <p:nvPr/>
          </p:nvSpPr>
          <p:spPr bwMode="gray">
            <a:xfrm>
              <a:off x="1487" y="1885"/>
              <a:ext cx="4902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 lang="ru-RU" sz="1600"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gray">
            <a:xfrm>
              <a:off x="1270" y="1094"/>
              <a:ext cx="224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b="1" dirty="0" lang="ru-RU" smtClean="0" sz="1600">
                  <a:solidFill>
                    <a:srgbClr val="036B6A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3.</a:t>
              </a:r>
              <a:endParaRPr b="1" dirty="0" lang="en-US" sz="1600">
                <a:solidFill>
                  <a:srgbClr val="036B6A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grpSp>
        <p:nvGrpSpPr>
          <p:cNvPr id="26" name="Group 7"/>
          <p:cNvGrpSpPr>
            <a:grpSpLocks/>
          </p:cNvGrpSpPr>
          <p:nvPr/>
        </p:nvGrpSpPr>
        <p:grpSpPr bwMode="auto">
          <a:xfrm>
            <a:off x="515501" y="3184384"/>
            <a:ext cx="8283590" cy="2157312"/>
            <a:chOff x="1264" y="2090"/>
            <a:chExt cx="5218" cy="2766"/>
          </a:xfrm>
        </p:grpSpPr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580" y="4382"/>
              <a:ext cx="4902" cy="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dirty="0" lang="ru-RU">
                <a:latin charset="0" pitchFamily="18" typeface="Times New Roman"/>
                <a:cs charset="0" pitchFamily="18" typeface="Times New Roman"/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64" y="2090"/>
              <a:ext cx="224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b="1" dirty="0" lang="ru-RU" smtClean="0" sz="1600">
                  <a:solidFill>
                    <a:srgbClr val="036B6A"/>
                  </a:solidFill>
                  <a:latin charset="0" panose="020B0604020202020204" pitchFamily="34" typeface="Arial"/>
                  <a:cs charset="0" panose="020B0604020202020204" pitchFamily="34" typeface="Arial"/>
                </a:rPr>
                <a:t>2.</a:t>
              </a:r>
              <a:endParaRPr b="1" dirty="0" lang="en-US" sz="1600">
                <a:solidFill>
                  <a:srgbClr val="036B6A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618830" y="4886812"/>
            <a:ext cx="8331216" cy="417267"/>
            <a:chOff x="1321" y="1845"/>
            <a:chExt cx="5248" cy="535"/>
          </a:xfrm>
        </p:grpSpPr>
        <p:sp>
          <p:nvSpPr>
            <p:cNvPr id="35" name="Line 8"/>
            <p:cNvSpPr>
              <a:spLocks noChangeShapeType="1"/>
            </p:cNvSpPr>
            <p:nvPr/>
          </p:nvSpPr>
          <p:spPr bwMode="gray">
            <a:xfrm>
              <a:off x="1550" y="2380"/>
              <a:ext cx="501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len="med" type="oval" w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lang="ru-RU" sz="16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gray">
            <a:xfrm>
              <a:off x="1461" y="1869"/>
              <a:ext cx="4902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dirty="0" lang="ru-RU" sz="1600"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gray">
            <a:xfrm>
              <a:off x="1321" y="1845"/>
              <a:ext cx="116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b="1" dirty="0" lang="en-US" sz="1600">
                <a:solidFill>
                  <a:srgbClr val="036B6A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  <p:sp>
        <p:nvSpPr>
          <p:cNvPr id="39" name="Line 8"/>
          <p:cNvSpPr>
            <a:spLocks noChangeShapeType="1"/>
          </p:cNvSpPr>
          <p:nvPr/>
        </p:nvSpPr>
        <p:spPr bwMode="gray">
          <a:xfrm>
            <a:off x="1017152" y="4005064"/>
            <a:ext cx="7967678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len="med" type="oval" w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lang="ru-RU" sz="1600"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gray">
          <a:xfrm>
            <a:off x="1015334" y="2836093"/>
            <a:ext cx="792005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lang="ru-RU" smtClean="0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ПРАВИЛА </a:t>
            </a:r>
            <a:r>
              <a:rPr b="1" dirty="0" lang="ru-RU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ИНДИВИДУАЛЬНОГО (ПЕРСОНИФИЦИРОВАННОГО) УЧЕТА ЗАСТРАХОВАННЫХ ЛИЦ В СИСТЕМЕ ГОСУДАРСТВЕННОГО СОЦИАЛЬНОГО </a:t>
            </a:r>
            <a:r>
              <a:rPr b="1" dirty="0" lang="ru-RU" smtClean="0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СТРАХОВАНИЯ </a:t>
            </a:r>
          </a:p>
          <a:p>
            <a:pPr algn="just">
              <a:defRPr/>
            </a:pPr>
            <a:r>
              <a:rPr dirty="0" i="1" lang="ru-RU" smtClean="0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(постановление Совета Министров Республики Беларусь от 08.07.1997 № 837 (изменения от </a:t>
            </a:r>
            <a:r>
              <a:rPr b="1" dirty="0" i="1" lang="ru-RU" smtClean="0" sz="1400" u="sng">
                <a:solidFill>
                  <a:srgbClr val="009999"/>
                </a:solidFill>
              </a:rPr>
              <a:t>31.08.2021</a:t>
            </a:r>
            <a:r>
              <a:rPr b="1" dirty="0" i="1" lang="ru-RU" smtClean="0" sz="1400">
                <a:solidFill>
                  <a:srgbClr val="009999"/>
                </a:solidFill>
              </a:rPr>
              <a:t> </a:t>
            </a:r>
            <a:r>
              <a:rPr dirty="0" i="1" lang="en-US" sz="1400">
                <a:solidFill>
                  <a:srgbClr val="009999"/>
                </a:solidFill>
              </a:rPr>
              <a:t>N </a:t>
            </a:r>
            <a:r>
              <a:rPr dirty="0" i="1" lang="en-US" smtClean="0" sz="1400">
                <a:solidFill>
                  <a:srgbClr val="009999"/>
                </a:solidFill>
              </a:rPr>
              <a:t>498</a:t>
            </a:r>
            <a:r>
              <a:rPr dirty="0" i="1" lang="ru-RU" smtClean="0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lang="ru-RU" smtClean="0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  </a:t>
            </a:r>
            <a:endParaRPr dirty="0" lang="ru-RU" sz="1400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gray">
          <a:xfrm>
            <a:off x="515501" y="1958711"/>
            <a:ext cx="39833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b="1" dirty="0" lang="en-US" smtClean="0" sz="1600">
                <a:solidFill>
                  <a:srgbClr val="036B6A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1</a:t>
            </a:r>
            <a:r>
              <a:rPr b="1" dirty="0" lang="ru-RU" smtClean="0" sz="1600">
                <a:solidFill>
                  <a:srgbClr val="036B6A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.</a:t>
            </a:r>
            <a:endParaRPr b="1" dirty="0" lang="en-US" sz="1600">
              <a:solidFill>
                <a:srgbClr val="036B6A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3308" y="5333570"/>
            <a:ext cx="76296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b="1" dirty="0" lang="ru-RU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ИНСТРУКЦИЯ ПО ФОРМАТУ ДОКУМЕНТОВ ПЕРСОНИФИЦИРОВАННОГО УЧЕТА </a:t>
            </a:r>
            <a:r>
              <a:rPr dirty="0" lang="ru-RU" smtClean="0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(постановление правления Фонда </a:t>
            </a:r>
            <a:r>
              <a:rPr dirty="0" lang="ru-RU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социальной защиты населения Министерства труда и социальной защиты Республики Беларусь </a:t>
            </a:r>
            <a:r>
              <a:rPr dirty="0" lang="ru-RU" smtClean="0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от 29.06.2009 № 10 (изменения от </a:t>
            </a:r>
            <a:r>
              <a:rPr dirty="0" lang="ru-RU" smtClean="0" sz="1400" u="sng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05.08.2021 </a:t>
            </a:r>
            <a:r>
              <a:rPr dirty="0" lang="ru-RU" smtClean="0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№ 6) </a:t>
            </a:r>
            <a:endParaRPr dirty="0" lang="ru-RU" sz="1400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  <a:p>
            <a:endParaRPr dirty="0" lang="ru-RU" sz="1400">
              <a:latin charset="0" pitchFamily="34" typeface="Arial"/>
              <a:cs charset="0" pitchFamily="34" typeface="Arial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gray">
          <a:xfrm>
            <a:off x="1071692" y="4134543"/>
            <a:ext cx="778193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dirty="0" lang="ru-RU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ИНСТРУКЦИЯ О ПОРЯДКЕ ЗАПОЛНЕНИЯ ФОРМ ДОКУМЕНТОВ ПЕРСОНИФИЦИРОВАННОГО </a:t>
            </a:r>
            <a:r>
              <a:rPr b="1" dirty="0" lang="ru-RU" smtClean="0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УЧЕТА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i="1" lang="ru-RU" smtClean="0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(постановление правления Фонда социальной защиты населения Министерства труда и социальной защиты Республики Беларусь от 19.06.2014 № 7 (изменения от </a:t>
            </a:r>
            <a:r>
              <a:rPr dirty="0" i="1" lang="ru-RU" smtClean="0" sz="1400" u="sng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05.08.2021</a:t>
            </a:r>
            <a:r>
              <a:rPr dirty="0" i="1" lang="ru-RU" smtClean="0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 № 6)</a:t>
            </a:r>
            <a:endParaRPr dirty="0" i="1" lang="ru-RU" sz="1400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gray">
          <a:xfrm>
            <a:off x="1054322" y="1604767"/>
            <a:ext cx="792005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b="1" cap="all" dirty="0" lang="ru-RU" smtClean="0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Закон </a:t>
            </a:r>
            <a:r>
              <a:rPr b="1" cap="all" dirty="0" lang="ru-RU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Республики Беларусь «Об индивидуальном (персонифицированном) учете в системе государственного социального страхования</a:t>
            </a:r>
            <a:r>
              <a:rPr b="1" cap="all" dirty="0" lang="ru-RU" smtClean="0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lang="ru-RU" smtClean="0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(</a:t>
            </a:r>
            <a:r>
              <a:rPr dirty="0" lang="ru-RU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изменения от 10 декабря  2020 г. № 68-З «Об изменении законов по вопросам пенсионного обеспечения и государственного социального страхования»</a:t>
            </a:r>
            <a:r>
              <a:rPr dirty="0" lang="ru-RU" smtClean="0" sz="1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)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lang="ru-RU" smtClean="0" sz="1400">
                <a:latin charset="0" pitchFamily="34" typeface="Arial"/>
                <a:cs charset="0" pitchFamily="34" typeface="Arial"/>
              </a:rPr>
              <a:t>  </a:t>
            </a:r>
            <a:endParaRPr dirty="0" lang="ru-RU" sz="1400">
              <a:latin charset="0" pitchFamily="34" typeface="Arial"/>
              <a:cs charset="0" pitchFamily="34" typeface="Arial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gray">
          <a:xfrm>
            <a:off x="557433" y="5473409"/>
            <a:ext cx="355601" cy="33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algn="ctr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b="1" dirty="0" lang="ru-RU" smtClean="0" sz="1600">
                <a:solidFill>
                  <a:srgbClr val="036B6A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4.</a:t>
            </a:r>
            <a:endParaRPr b="1" dirty="0" lang="en-US" sz="1600">
              <a:solidFill>
                <a:srgbClr val="036B6A"/>
              </a:solidFill>
              <a:latin charset="0" panose="020B0604020202020204" pitchFamily="34" typeface="Arial"/>
              <a:cs charset="0" panose="020B0604020202020204" pitchFamily="34" typeface="Arial"/>
            </a:endParaRPr>
          </a:p>
        </p:txBody>
      </p:sp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643159" y="2657859"/>
            <a:ext cx="8331216" cy="75050"/>
            <a:chOff x="1321" y="1845"/>
            <a:chExt cx="5248" cy="535"/>
          </a:xfrm>
        </p:grpSpPr>
        <p:sp>
          <p:nvSpPr>
            <p:cNvPr id="24" name="Line 8"/>
            <p:cNvSpPr>
              <a:spLocks noChangeShapeType="1"/>
            </p:cNvSpPr>
            <p:nvPr/>
          </p:nvSpPr>
          <p:spPr bwMode="gray">
            <a:xfrm>
              <a:off x="1550" y="2380"/>
              <a:ext cx="5019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len="med" type="oval" w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/>
            <a:p>
              <a:endParaRPr lang="ru-RU" sz="1600"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gray">
            <a:xfrm>
              <a:off x="1461" y="1869"/>
              <a:ext cx="4902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endParaRPr dirty="0" lang="ru-RU" sz="1600">
                <a:latin charset="0" pitchFamily="34" typeface="Arial"/>
                <a:cs charset="0" pitchFamily="34" typeface="Arial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gray">
            <a:xfrm>
              <a:off x="1321" y="1845"/>
              <a:ext cx="116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algn="ctr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b="1" dirty="0" lang="en-US" sz="1600">
                <a:solidFill>
                  <a:srgbClr val="036B6A"/>
                </a:solidFill>
                <a:latin charset="0" panose="020B0604020202020204" pitchFamily="34" typeface="Arial"/>
                <a:cs charset="0" panose="020B0604020202020204" pitchFamily="34"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55546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6" r="-4"/>
          <a:stretch/>
        </p:blipFill>
        <p:spPr>
          <a:xfrm>
            <a:off x="-1" y="1240"/>
            <a:ext cx="9144001" cy="1068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323364"/>
            <a:ext cx="7848872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  <a:endParaRPr b="1" dirty="0" lang="ru-RU">
              <a:solidFill>
                <a:srgbClr val="006666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836712"/>
            <a:ext cx="86409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just"/>
            <a:r>
              <a:rPr b="1" dirty="0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Срок представления:</a:t>
            </a:r>
          </a:p>
          <a:p>
            <a:endParaRPr dirty="0" lang="ru-RU" smtClean="0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  <a:p>
            <a:pPr algn="just"/>
            <a:r>
              <a:rPr dirty="0" lang="ru-RU" smtClean="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один </a:t>
            </a:r>
            <a:r>
              <a:rPr dirty="0" lang="ru-RU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раз в квартал </a:t>
            </a:r>
            <a:r>
              <a:rPr b="1" dirty="0" lang="ru-RU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не позднее 10-го числа месяца, следующего за отчетным </a:t>
            </a:r>
            <a:r>
              <a:rPr b="1" dirty="0" lang="ru-RU" smtClean="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кварталом</a:t>
            </a:r>
            <a:r>
              <a:rPr dirty="0" lang="ru-RU" smtClean="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;</a:t>
            </a:r>
          </a:p>
          <a:p>
            <a:endParaRPr dirty="0" lang="ru-RU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  <a:p>
            <a:pPr algn="just"/>
            <a:r>
              <a:rPr dirty="0" lang="ru-RU" smtClean="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по </a:t>
            </a:r>
            <a:r>
              <a:rPr dirty="0" lang="ru-RU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застрахованным лицам, принятым и (или) уволенным с работы в текущем квартале и реализующим в этом квартале свое право на назначение пенсии </a:t>
            </a:r>
            <a:r>
              <a:rPr dirty="0" lang="ru-RU" smtClean="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- </a:t>
            </a:r>
            <a:r>
              <a:rPr b="1" dirty="0" lang="ru-RU" smtClean="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в </a:t>
            </a:r>
            <a:r>
              <a:rPr b="1" dirty="0" lang="ru-RU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течение 5 рабочих дней со дня подачи застрахованным лицом соответствующего заявления</a:t>
            </a:r>
            <a:r>
              <a:rPr dirty="0" lang="ru-RU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 </a:t>
            </a:r>
            <a:r>
              <a:rPr dirty="0" lang="ru-RU" smtClean="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работодателю, </a:t>
            </a:r>
            <a:r>
              <a:rPr dirty="0" lang="ru-RU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в орган по труду, занятости и социальной защите, в орган Фонда социальной защиты населения. </a:t>
            </a:r>
            <a:endParaRPr b="1" dirty="0" lang="ru-RU" smtClean="0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66174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115" y="260648"/>
            <a:ext cx="8595324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Правила заполнения</a:t>
            </a:r>
          </a:p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сведений о приеме и увольнении по форме ПУ-2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4317" y="1608324"/>
            <a:ext cx="8552802" cy="4352418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 fontScale="77500" lnSpcReduction="20000"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ru-RU" smtClean="0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pPr algn="l"/>
            <a:r>
              <a:rPr b="1" dirty="0" lang="ru-RU" smtClean="0" sz="29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Код работы по совместительству:</a:t>
            </a:r>
            <a:r>
              <a:rPr b="1" dirty="0" lang="ru-RU" smtClean="0" sz="2900">
                <a:latin charset="0" pitchFamily="34" typeface="Arial"/>
                <a:cs charset="0" pitchFamily="34" typeface="Arial"/>
              </a:rPr>
              <a:t>  </a:t>
            </a:r>
          </a:p>
          <a:p>
            <a:pPr lvl="3" marL="0"/>
            <a:r>
              <a:rPr dirty="0" lang="ru-RU" smtClean="0" sz="29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0 – основное место работы;</a:t>
            </a:r>
          </a:p>
          <a:p>
            <a:pPr lvl="3" marL="0"/>
            <a:r>
              <a:rPr dirty="0" lang="ru-RU" smtClean="0" sz="29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1 - на условиях внешнего совместительства;</a:t>
            </a:r>
          </a:p>
          <a:p>
            <a:pPr lvl="3" marL="0"/>
            <a:r>
              <a:rPr b="1" dirty="0" lang="ru-RU" smtClean="0" sz="2900" u="sng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2 – на условиях внутреннего совместительства</a:t>
            </a:r>
          </a:p>
          <a:p>
            <a:pPr lvl="3" marL="0"/>
            <a:endParaRPr dirty="0" lang="ru-RU" smtClean="0" sz="2900">
              <a:latin charset="0" pitchFamily="34" typeface="Arial"/>
              <a:cs charset="0" pitchFamily="34" typeface="Arial"/>
            </a:endParaRPr>
          </a:p>
          <a:p>
            <a:pPr algn="just"/>
            <a:endParaRPr dirty="0" lang="ru-RU" smtClean="0" sz="2900">
              <a:latin charset="0" pitchFamily="34" typeface="Arial"/>
              <a:cs charset="0" pitchFamily="34" typeface="Arial"/>
            </a:endParaRPr>
          </a:p>
          <a:p>
            <a:pPr algn="just"/>
            <a:r>
              <a:rPr b="1" dirty="0" lang="ru-RU" smtClean="0" sz="29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Код вида трудового договора </a:t>
            </a:r>
            <a:r>
              <a:rPr b="1" dirty="0" lang="ru-RU" smtClean="0" sz="29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– </a:t>
            </a:r>
            <a:r>
              <a:rPr dirty="0" lang="ru-RU" smtClean="0" sz="29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приложение 8 к Инструкции о порядке заполнения форм документов персонифицированного учета</a:t>
            </a:r>
            <a:r>
              <a:rPr dirty="0" lang="ru-RU" smtClean="0" sz="2900">
                <a:latin charset="0" pitchFamily="34" typeface="Arial"/>
                <a:cs charset="0" pitchFamily="34" typeface="Arial"/>
              </a:rPr>
              <a:t> </a:t>
            </a:r>
          </a:p>
          <a:p>
            <a:pPr algn="just"/>
            <a:endParaRPr b="1" dirty="0" lang="ru-RU" smtClean="0" sz="29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pPr algn="just"/>
            <a:r>
              <a:rPr b="1" dirty="0" lang="ru-RU" smtClean="0" sz="29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Код должности служащего, профессии рабочего по Общегосударственному классификатору ОКРБ 014-2017 «Занятия» </a:t>
            </a:r>
            <a:r>
              <a:rPr dirty="0" lang="ru-RU" smtClean="0" sz="29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- приложение 7 к Инструкции о порядке заполнения форм документов персонифицированного учета </a:t>
            </a:r>
          </a:p>
          <a:p>
            <a:pPr algn="just" marL="2873375"/>
            <a:endParaRPr dirty="0" lang="ru-RU" smtClean="0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pPr algn="just" marL="2873375"/>
            <a:endParaRPr b="1" dirty="0" lang="ru-RU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8282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6" r="-4"/>
          <a:stretch/>
        </p:blipFill>
        <p:spPr>
          <a:xfrm>
            <a:off x="-1" y="1241"/>
            <a:ext cx="9144001" cy="403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669360"/>
            <a:ext cx="9144001" cy="222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3268"/>
            <a:ext cx="734481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Общие требования к заполнению формы ПУ-2 </a:t>
            </a:r>
            <a:r>
              <a:rPr b="1" dirty="0" lang="ru-RU" smtClean="0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 01.07.2021</a:t>
            </a:r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842493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dirty="0"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7328" y="474057"/>
            <a:ext cx="88171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b="1" dirty="0" lang="ru-RU" sz="1400">
                <a:latin typeface="+mn-lt"/>
                <a:ea typeface="Calibri"/>
              </a:rPr>
              <a:t>2. Сведения о периодах работы по должности служащего, профессии рабочего</a:t>
            </a:r>
          </a:p>
          <a:p>
            <a:pPr algn="just">
              <a:spcAft>
                <a:spcPts val="600"/>
              </a:spcAft>
            </a:pPr>
            <a:r>
              <a:rPr b="1" dirty="0" lang="ru-RU" smtClean="0" sz="1200">
                <a:latin typeface="Arial"/>
                <a:ea typeface="Calibri"/>
              </a:rPr>
              <a:t>2.1. Сведения о наименовании должности служащего, профессии рабочего, указанные в приказе (распоряжении) работодателя о приеме на работу, переводе (назначении)  на другую постоянную работу на основании штатного расписания</a:t>
            </a:r>
            <a:endParaRPr b="1" dirty="0" lang="ru-RU" sz="1200">
              <a:latin typeface="Arial"/>
              <a:ea typeface="Calibri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287647"/>
              </p:ext>
            </p:extLst>
          </p:nvPr>
        </p:nvGraphicFramePr>
        <p:xfrm>
          <a:off x="151404" y="1340768"/>
          <a:ext cx="8783368" cy="1673448"/>
        </p:xfrm>
        <a:graphic>
          <a:graphicData uri="http://schemas.openxmlformats.org/drawingml/2006/table">
            <a:tbl>
              <a:tblPr bandRow="1" firstCol="1" firstRow="1"/>
              <a:tblGrid>
                <a:gridCol w="4391684"/>
                <a:gridCol w="4391684"/>
              </a:tblGrid>
              <a:tr h="32320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mtClean="0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 </a:t>
                      </a:r>
                      <a:r>
                        <a:rPr b="0" dirty="0"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должности служащего, профессии рабочего по Общегосударственному классификатору ОКРБ 014-2017 </a:t>
                      </a:r>
                      <a:r>
                        <a:rPr b="0" dirty="0" lang="ru-RU" smtClean="0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«Занятия»</a:t>
                      </a:r>
                      <a:endParaRPr b="0"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должности служащего, профессии рабочего в соответствии с квалификационными справочниками, утверждаемыми в порядке, определяемом Советом Министров Республики Беларусь, нормативными правовыми актами, регламентирующими деятельность работников по отдельным должностям служащих, и трудовым договором (полное наименование)</a:t>
                      </a:r>
                      <a:endParaRPr b="0"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mtClean="0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b="0" dirty="0"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структурного подразделения</a:t>
                      </a:r>
                      <a:endParaRPr b="0"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0" dirty="0"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 работы по совместительству*</a:t>
                      </a:r>
                      <a:endParaRPr b="0"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</a:tr>
            </a:tbl>
          </a:graphicData>
        </a:graphic>
      </p:graphicFrame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27416" y="3004582"/>
            <a:ext cx="89289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altLang="ru-RU" b="1" dirty="0" lang="ru-RU" smtClean="0" sz="1200">
                <a:latin typeface="Arial"/>
                <a:ea typeface="Calibri"/>
              </a:rPr>
              <a:t>2.2</a:t>
            </a:r>
            <a:r>
              <a:rPr altLang="ru-RU" b="1" dirty="0" lang="ru-RU" sz="1200">
                <a:latin typeface="Arial"/>
                <a:ea typeface="Calibri"/>
              </a:rPr>
              <a:t>. Сведения о периоде работы по должности служащего, профессии рабочего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1167"/>
              </p:ext>
            </p:extLst>
          </p:nvPr>
        </p:nvGraphicFramePr>
        <p:xfrm>
          <a:off x="143507" y="3281581"/>
          <a:ext cx="8784978" cy="769445"/>
        </p:xfrm>
        <a:graphic>
          <a:graphicData uri="http://schemas.openxmlformats.org/drawingml/2006/table">
            <a:tbl>
              <a:tblPr bandRow="1" firstCol="1" firstRow="1"/>
              <a:tblGrid>
                <a:gridCol w="1656186"/>
                <a:gridCol w="795114"/>
                <a:gridCol w="789062"/>
                <a:gridCol w="864096"/>
                <a:gridCol w="1944216"/>
                <a:gridCol w="792088"/>
                <a:gridCol w="845649"/>
                <a:gridCol w="1098567"/>
              </a:tblGrid>
              <a:tr h="517688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приема (перевода, назначения) по профессии рабочего, должности служащего</a:t>
                      </a: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приказа</a:t>
                      </a: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Номер приказа</a:t>
                      </a: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1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 вида трудового договора</a:t>
                      </a: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увольнения (перевода) по профессии рабочего, должности служащего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приказа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Номер приказа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 основания увольнения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</a:tr>
              <a:tr h="210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157577" y="4365104"/>
            <a:ext cx="8817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lvl="0">
              <a:spcAft>
                <a:spcPts val="0"/>
              </a:spcAft>
            </a:pPr>
            <a:r>
              <a:rPr b="1" dirty="0" lang="ru-RU" smtClean="0" sz="240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dirty="0" lang="ru-RU" smtClean="0" sz="2400"/>
              <a:t>Подразделы </a:t>
            </a:r>
            <a:r>
              <a:rPr dirty="0" lang="ru-RU" sz="2400"/>
              <a:t>2.1 и 2.2 заполняются в случае изменений любых сведений, указанных в подразделе 2.1</a:t>
            </a:r>
            <a:r>
              <a:rPr dirty="0" lang="ru-RU" smtClean="0" sz="2400"/>
              <a:t>, а также при</a:t>
            </a:r>
            <a:r>
              <a:rPr b="1" dirty="0" lang="ru-RU" smtClean="0" sz="240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 lang="ru-RU" smtClean="0" sz="2400">
                <a:solidFill>
                  <a:srgbClr val="FF0000"/>
                </a:solidFill>
              </a:rPr>
              <a:t>изменении кода вида трудового договора из подраздела 2.2.</a:t>
            </a:r>
            <a:endParaRPr dirty="0" lang="ru-RU" sz="240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347863" y="3281581"/>
            <a:ext cx="936105" cy="57946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62870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6" r="-4"/>
          <a:stretch/>
        </p:blipFill>
        <p:spPr>
          <a:xfrm>
            <a:off x="-1" y="1241"/>
            <a:ext cx="9144001" cy="403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669360"/>
            <a:ext cx="9144001" cy="222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3268"/>
            <a:ext cx="734481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Изменение </a:t>
            </a:r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кода вида трудового договора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842493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dirty="0"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291" y="548680"/>
            <a:ext cx="8792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b="1" dirty="0" lang="ru-RU" sz="1500">
                <a:latin charset="0" pitchFamily="18" typeface="Times New Roman"/>
                <a:ea charset="0" pitchFamily="34" typeface="Calibri"/>
                <a:cs charset="0" pitchFamily="18" typeface="Times New Roman"/>
              </a:rPr>
              <a:t>2. Сведения о периодах работы по должности служащего, профессии </a:t>
            </a:r>
            <a:r>
              <a:rPr b="1" dirty="0" lang="ru-RU" smtClean="0" sz="1500">
                <a:latin charset="0" pitchFamily="18" typeface="Times New Roman"/>
                <a:ea charset="0" pitchFamily="34" typeface="Calibri"/>
                <a:cs charset="0" pitchFamily="18" typeface="Times New Roman"/>
              </a:rPr>
              <a:t>рабочего</a:t>
            </a:r>
          </a:p>
          <a:p>
            <a:pPr algn="ctr">
              <a:spcAft>
                <a:spcPts val="0"/>
              </a:spcAft>
            </a:pPr>
            <a:endParaRPr b="1" dirty="0" lang="ru-RU" smtClean="0" sz="1500">
              <a:latin charset="0" pitchFamily="18" typeface="Times New Roman"/>
              <a:ea charset="0" pitchFamily="34" typeface="Calibri"/>
              <a:cs charset="0" pitchFamily="18" typeface="Times New Roman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b="1" dirty="0" lang="ru-RU" sz="1500">
                <a:latin charset="0" pitchFamily="18" typeface="Times New Roman"/>
                <a:ea charset="0" pitchFamily="34" typeface="Calibri"/>
                <a:cs charset="0" pitchFamily="18" typeface="Times New Roman"/>
              </a:rPr>
              <a:t> </a:t>
            </a:r>
            <a:r>
              <a:rPr b="1" dirty="0" lang="ru-RU" smtClean="0" sz="1500">
                <a:latin charset="0" pitchFamily="18" typeface="Times New Roman"/>
                <a:ea charset="0" pitchFamily="34" typeface="Calibri"/>
                <a:cs charset="0" pitchFamily="18" typeface="Times New Roman"/>
              </a:rPr>
              <a:t>2.1</a:t>
            </a:r>
            <a:r>
              <a:rPr b="1" dirty="0" lang="ru-RU" sz="1500">
                <a:latin charset="0" pitchFamily="18" typeface="Times New Roman"/>
                <a:ea charset="0" pitchFamily="34" typeface="Calibri"/>
                <a:cs charset="0" pitchFamily="18" typeface="Times New Roman"/>
              </a:rPr>
              <a:t>. Сведения о наименовании должности служащего, профессии рабочего, указанные в приказе (распоряжении) работодателя о приеме на работу, переводе (назначении)  на другую постоянную работу на основании штатного расписания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030670"/>
              </p:ext>
            </p:extLst>
          </p:nvPr>
        </p:nvGraphicFramePr>
        <p:xfrm>
          <a:off x="99311" y="1628800"/>
          <a:ext cx="8784976" cy="2099577"/>
        </p:xfrm>
        <a:graphic>
          <a:graphicData uri="http://schemas.openxmlformats.org/drawingml/2006/table">
            <a:tbl>
              <a:tblPr bandRow="1" firstCol="1" firstRow="1"/>
              <a:tblGrid>
                <a:gridCol w="4392488"/>
                <a:gridCol w="4392488"/>
              </a:tblGrid>
              <a:tr h="47751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dirty="0" lang="ru-RU" smtClean="0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 </a:t>
                      </a: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должности служащего, профессии рабочего по Общегосударственному классификатору ОКРБ 014-2017 </a:t>
                      </a:r>
                      <a:r>
                        <a:rPr dirty="0" lang="ru-RU" smtClean="0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«Занятия»</a:t>
                      </a:r>
                      <a:endParaRPr dirty="0"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 eaLnBrk="1" fontAlgn="auto" hangingPunct="1" indent="0" latinLnBrk="0" marL="0" marR="0" rtl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dirty="0" lang="ru-RU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mtClean="0" sz="160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 defTabSz="914400" eaLnBrk="1" fontAlgn="auto" hangingPunct="1" indent="0" latinLnBrk="0" marL="0" marR="0" rtl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kern="1200" lang="ru-RU" smtClean="0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2411-002-02-2-00</a:t>
                      </a:r>
                      <a:endParaRPr dirty="0" lang="ru-RU" sz="1600">
                        <a:solidFill>
                          <a:srgbClr val="008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</a:tr>
              <a:tr h="113438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должности служащего, профессии рабочего в соответствии с квалификационными справочниками, утверждаемыми в порядке, определяемом Советом Министров Республики Беларусь, нормативными правовыми актами, регламентирующими деятельность работников по отдельным должностям служащих, и трудовым договором (полное наименование)</a:t>
                      </a:r>
                      <a:endParaRPr dirty="0"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914400" eaLnBrk="1" fontAlgn="auto" hangingPunct="1" indent="0" latinLnBrk="0" marL="0" marR="0" rtl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kern="1200" lang="ru-RU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altLang="ru-RU" b="1" dirty="0" kern="1200" lang="ru-RU" smtClean="0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аудитор</a:t>
                      </a:r>
                      <a:endParaRPr b="1" dirty="0" kern="1200" lang="ru-RU" sz="160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dirty="0" lang="ru-RU" smtClean="0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структурного подразделения</a:t>
                      </a:r>
                      <a:endParaRPr dirty="0"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b="1" dirty="0" lang="ru-RU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b="1" dirty="0" lang="ru-RU" smtClean="0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аналитический </a:t>
                      </a:r>
                      <a:r>
                        <a:rPr b="1" dirty="0" kern="1200" lang="ru-RU" smtClean="0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отдел</a:t>
                      </a:r>
                      <a:endParaRPr b="1" dirty="0" kern="1200" lang="ru-RU" sz="160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 работы</a:t>
                      </a:r>
                      <a:r>
                        <a:rPr b="1"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совместительству*</a:t>
                      </a:r>
                      <a:endParaRPr dirty="0"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b="1" dirty="0" lang="ru-RU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b="1" dirty="0" kern="1200" lang="ru-RU" smtClean="0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b="1" dirty="0" kern="1200" lang="ru-RU" sz="160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1954" y="4275264"/>
            <a:ext cx="8749480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ru-RU" b="1" baseline="0" cap="none" dirty="0" i="0" kumimoji="0" lang="ru-RU" normalizeH="0" smtClean="0" strike="noStrike" sz="1500" u="none">
                <a:ln>
                  <a:noFill/>
                </a:ln>
                <a:solidFill>
                  <a:schemeClr val="tx1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2.2. Сведения о периоде работы по должности служащего, профессии рабочего</a:t>
            </a:r>
            <a:endParaRPr altLang="ru-RU" b="1" baseline="0" cap="none" dirty="0" i="0" kumimoji="0" lang="ru-RU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itchFamily="34" typeface="Arial"/>
              <a:cs charset="0" pitchFamily="34" typeface="Arial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938348"/>
              </p:ext>
            </p:extLst>
          </p:nvPr>
        </p:nvGraphicFramePr>
        <p:xfrm>
          <a:off x="121954" y="4725144"/>
          <a:ext cx="8784978" cy="1387977"/>
        </p:xfrm>
        <a:graphic>
          <a:graphicData uri="http://schemas.openxmlformats.org/drawingml/2006/table">
            <a:tbl>
              <a:tblPr bandRow="1" firstCol="1" firstRow="1"/>
              <a:tblGrid>
                <a:gridCol w="1656186"/>
                <a:gridCol w="1137676"/>
                <a:gridCol w="720080"/>
                <a:gridCol w="878548"/>
                <a:gridCol w="1656184"/>
                <a:gridCol w="1065668"/>
                <a:gridCol w="720080"/>
                <a:gridCol w="950556"/>
              </a:tblGrid>
              <a:tr h="857563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приема (перевода, назначения) по профессии рабочего, должности служащего</a:t>
                      </a:r>
                      <a:endParaRPr dirty="0"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приказа</a:t>
                      </a:r>
                      <a:endParaRPr dirty="0"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Номер приказа</a:t>
                      </a:r>
                      <a:endParaRPr dirty="0"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 вида трудового договора</a:t>
                      </a:r>
                      <a:endParaRPr dirty="0"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увольнения (перевода) по профессии рабочего, должности служащего</a:t>
                      </a:r>
                      <a:endParaRPr dirty="0"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приказа</a:t>
                      </a:r>
                      <a:endParaRPr dirty="0"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Номер приказа</a:t>
                      </a:r>
                      <a:endParaRPr dirty="0"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 основания увольнения</a:t>
                      </a:r>
                      <a:endParaRPr dirty="0"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</a:tr>
              <a:tr h="265207">
                <a:tc>
                  <a:txBody>
                    <a:bodyPr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kern="1200" lang="ru-RU" sz="16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b="1" dirty="0" kern="1200" lang="ru-RU" sz="16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b="1" dirty="0" kern="1200" lang="ru-RU" sz="16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kern="1200" lang="ru-RU" smtClean="0" sz="1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b="1" dirty="0" kern="1200" lang="ru-RU" sz="16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hangingPunct="1" latinLnBrk="0" marL="0" rtl="0">
                        <a:spcAft>
                          <a:spcPts val="0"/>
                        </a:spcAft>
                      </a:pPr>
                      <a:r>
                        <a:rPr b="1" dirty="0" kern="1200" lang="ru-RU" smtClean="0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13.08.2021</a:t>
                      </a:r>
                      <a:endParaRPr b="1" dirty="0" kern="1200" lang="ru-RU" sz="160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hangingPunct="1" latinLnBrk="0" marL="0" rtl="0">
                        <a:spcAft>
                          <a:spcPts val="0"/>
                        </a:spcAft>
                      </a:pPr>
                      <a:r>
                        <a:rPr b="1" dirty="0" kern="1200" lang="ru-RU" smtClean="0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10.07.2021</a:t>
                      </a:r>
                      <a:endParaRPr b="1" dirty="0" kern="1200" lang="ru-RU" sz="160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hangingPunct="1" latinLnBrk="0" marL="0" rtl="0">
                        <a:spcAft>
                          <a:spcPts val="0"/>
                        </a:spcAft>
                      </a:pPr>
                      <a:r>
                        <a:rPr b="1" dirty="0" kern="1200" lang="ru-RU" smtClean="0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13-к</a:t>
                      </a:r>
                      <a:endParaRPr b="1" dirty="0" kern="1200" lang="ru-RU" sz="160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hangingPunct="1" latinLnBrk="0" marL="0" rtl="0">
                        <a:spcAft>
                          <a:spcPts val="0"/>
                        </a:spcAft>
                      </a:pPr>
                      <a:endParaRPr b="1" dirty="0" kern="1200" lang="ru-RU" sz="16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</a:tr>
              <a:tr h="265207">
                <a:tc>
                  <a:txBody>
                    <a:bodyPr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kern="1200" lang="ru-RU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b="1" dirty="0" kern="1200" lang="ru-RU" smtClean="0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14.08.2021</a:t>
                      </a:r>
                      <a:endParaRPr b="1" dirty="0" kern="1200" lang="ru-RU" sz="160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b="1" dirty="0" kern="1200" lang="ru-RU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b="1" dirty="0" kern="1200" lang="ru-RU" smtClean="0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10.07.2021</a:t>
                      </a:r>
                      <a:endParaRPr b="1" dirty="0" kern="1200" lang="ru-RU" sz="160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kern="1200" lang="ru-RU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b="1" dirty="0" kern="1200" lang="ru-RU" smtClean="0" sz="16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13-к</a:t>
                      </a:r>
                      <a:endParaRPr b="1" dirty="0" kern="1200" lang="ru-RU" sz="1600">
                        <a:solidFill>
                          <a:srgbClr val="008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b="1" dirty="0" kern="1200" lang="ru-RU" smtClean="0" sz="16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b="1" dirty="0" kern="1200" lang="ru-RU" sz="16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ru-RU" sz="13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solidFill>
                          <a:srgbClr val="008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ru-RU" sz="13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solidFill>
                          <a:srgbClr val="008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ru-RU" sz="1300">
                          <a:solidFill>
                            <a:srgbClr val="008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solidFill>
                          <a:srgbClr val="008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76143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74827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Правила заполнения</a:t>
            </a:r>
          </a:p>
          <a:p>
            <a:pPr algn="ctr"/>
            <a:r>
              <a:rPr b="1" dirty="0" lang="ru-RU" sz="2400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сведений о приеме и увольнении по форме ПУ-2</a:t>
            </a:r>
          </a:p>
          <a:p>
            <a:pPr algn="just"/>
            <a:endParaRPr b="1" dirty="0" lang="ru-RU" smtClean="0" sz="24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pPr algn="just"/>
            <a:endParaRPr b="1" dirty="0" lang="ru-RU" sz="24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pPr algn="just"/>
            <a:endParaRPr b="1" dirty="0" lang="ru-RU" smtClean="0" sz="24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pPr algn="just"/>
            <a:r>
              <a:rPr b="1" dirty="0" lang="ru-RU" smtClean="0" sz="4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Код </a:t>
            </a:r>
            <a:r>
              <a:rPr b="1" dirty="0" lang="ru-RU" sz="4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основания увольнения </a:t>
            </a:r>
            <a:endParaRPr b="1" dirty="0" lang="ru-RU" smtClean="0" sz="40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pPr algn="just"/>
            <a:r>
              <a:rPr b="1" dirty="0" lang="ru-RU" smtClean="0" sz="4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с </a:t>
            </a:r>
            <a:r>
              <a:rPr b="1" dirty="0" lang="ru-RU" sz="4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работы </a:t>
            </a:r>
            <a:r>
              <a:rPr dirty="0" lang="ru-RU" smtClean="0" sz="4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регламентирован </a:t>
            </a:r>
            <a:r>
              <a:rPr dirty="0" lang="ru-RU" smtClean="0" sz="40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приложением </a:t>
            </a:r>
            <a:r>
              <a:rPr dirty="0" lang="ru-RU" sz="40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6 к Инструкции о порядке заполнения форм документов персонифицированного </a:t>
            </a:r>
            <a:r>
              <a:rPr dirty="0" lang="ru-RU" smtClean="0" sz="40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учета.</a:t>
            </a:r>
          </a:p>
          <a:p>
            <a:pPr algn="just"/>
            <a:endParaRPr dirty="0" lang="ru-RU" sz="2400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822426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7482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b="1" dirty="0" lang="ru-RU" smtClean="0" sz="24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pPr algn="just"/>
            <a:endParaRPr b="1" dirty="0" lang="ru-RU" sz="24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pPr algn="just"/>
            <a:endParaRPr b="1" dirty="0" lang="ru-RU" smtClean="0" sz="24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0"/>
            <a:ext cx="9252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2400">
                <a:solidFill>
                  <a:srgbClr val="FF0000"/>
                </a:solidFill>
                <a:cs charset="0" panose="02020603050405020304" pitchFamily="18" typeface="Times New Roman"/>
              </a:rPr>
              <a:t>ИЗМЕНЕНИЯ</a:t>
            </a:r>
            <a:r>
              <a:rPr b="1" dirty="0" lang="ru-RU" sz="2400">
                <a:cs charset="0" panose="02020603050405020304" pitchFamily="18" typeface="Times New Roman"/>
              </a:rPr>
              <a:t> </a:t>
            </a:r>
            <a:r>
              <a:rPr b="1" dirty="0" lang="ru-RU" sz="2400">
                <a:solidFill>
                  <a:srgbClr val="009999"/>
                </a:solidFill>
                <a:cs charset="0" panose="02020603050405020304" pitchFamily="18" typeface="Times New Roman"/>
              </a:rPr>
              <a:t>в </a:t>
            </a:r>
            <a:r>
              <a:rPr b="1" dirty="0" lang="ru-RU" smtClean="0" sz="2400">
                <a:solidFill>
                  <a:srgbClr val="009999"/>
                </a:solidFill>
                <a:cs charset="0" panose="02020603050405020304" pitchFamily="18" typeface="Times New Roman"/>
              </a:rPr>
              <a:t>ПРИЛОЖЕНИИ </a:t>
            </a:r>
            <a:r>
              <a:rPr b="1" dirty="0" lang="ru-RU" sz="2400">
                <a:solidFill>
                  <a:srgbClr val="009999"/>
                </a:solidFill>
                <a:cs charset="0" panose="02020603050405020304" pitchFamily="18" typeface="Times New Roman"/>
              </a:rPr>
              <a:t>6 "КОД ОСНОВАНИЯ УВОЛЬНЕНИЯ" к ИНСТРУКЦИИ О ПОРЯДКЕ ЗАПОЛНЕНИЯ ФОРМ ДОКУМЕНТОВ ПЕРСОНИФИЦИРОВАННОГО УЧЕТА</a:t>
            </a:r>
            <a:r>
              <a:rPr b="1" dirty="0" lang="ru-RU" sz="2400">
                <a:solidFill>
                  <a:srgbClr val="009999"/>
                </a:solidFill>
              </a:rPr>
              <a:t/>
            </a:r>
            <a:br>
              <a:rPr b="1" dirty="0" lang="ru-RU" sz="2400">
                <a:solidFill>
                  <a:srgbClr val="009999"/>
                </a:solidFill>
              </a:rPr>
            </a:br>
            <a:endParaRPr dirty="0" lang="ru-RU" sz="2400"/>
          </a:p>
        </p:txBody>
      </p:sp>
      <p:sp>
        <p:nvSpPr>
          <p:cNvPr id="3" name="Прямоугольник 2"/>
          <p:cNvSpPr/>
          <p:nvPr/>
        </p:nvSpPr>
        <p:spPr>
          <a:xfrm>
            <a:off x="-1" y="172084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2800">
                <a:solidFill>
                  <a:srgbClr val="009999"/>
                </a:solidFill>
              </a:rPr>
              <a:t>В связи со вступлением в силу изменений в Трудовой кодекс Республики Беларусь приложение 6 "Код основания увольнения" </a:t>
            </a:r>
            <a:r>
              <a:rPr dirty="0" lang="ru-RU" sz="2800">
                <a:solidFill>
                  <a:srgbClr val="FF0000"/>
                </a:solidFill>
              </a:rPr>
              <a:t>дополнено позициями 1.98 - 1.105.</a:t>
            </a:r>
          </a:p>
          <a:p>
            <a:r>
              <a:rPr dirty="0" lang="ru-RU" sz="2800">
                <a:solidFill>
                  <a:srgbClr val="009999"/>
                </a:solidFill>
              </a:rPr>
              <a:t>Коды оснований увольнения 1.76 -1.79 применяются при увольнении </a:t>
            </a:r>
            <a:r>
              <a:rPr dirty="0" lang="ru-RU" sz="2800">
                <a:solidFill>
                  <a:srgbClr val="FF0000"/>
                </a:solidFill>
              </a:rPr>
              <a:t>до 30 июня 2021 года.</a:t>
            </a:r>
          </a:p>
          <a:p>
            <a:r>
              <a:rPr dirty="0" lang="ru-RU" sz="2800">
                <a:solidFill>
                  <a:srgbClr val="009999"/>
                </a:solidFill>
              </a:rPr>
              <a:t>Из позиций 1.69 и 1.84</a:t>
            </a:r>
            <a:r>
              <a:rPr dirty="0" lang="ru-RU" sz="2800"/>
              <a:t> </a:t>
            </a:r>
            <a:r>
              <a:rPr dirty="0" lang="ru-RU" sz="2800">
                <a:solidFill>
                  <a:srgbClr val="FF0000"/>
                </a:solidFill>
              </a:rPr>
              <a:t>исключены слова </a:t>
            </a:r>
            <a:r>
              <a:rPr dirty="0" lang="ru-RU" sz="2800">
                <a:solidFill>
                  <a:srgbClr val="009999"/>
                </a:solidFill>
              </a:rPr>
              <a:t>"адвоката, осуществляющего адвокатскую деятельность индивидуально" (применяется с 30 ноября 2021 г.).</a:t>
            </a:r>
          </a:p>
          <a:p>
            <a:endParaRPr dirty="0" lang="ru-RU" sz="280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7497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rgbClr val="FF0000"/>
                </a:solidFill>
              </a:rPr>
              <a:t>Изменения </a:t>
            </a:r>
            <a:r>
              <a:rPr lang="ru-RU" sz="1800" dirty="0"/>
              <a:t>в приложение 6 к Инструкции о порядке заполнения форм ДПУ</a:t>
            </a:r>
            <a:br>
              <a:rPr lang="ru-RU" sz="1800" dirty="0"/>
            </a:br>
            <a:r>
              <a:rPr lang="ru-RU" sz="1800" dirty="0"/>
              <a:t>(в ред. постановления правления Фонда соцзащиты от 5 августа 2021 г. N 6)</a:t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dirty="0"/>
              <a:t>Коды оснований увольнения применяются при увольнении до 30 июня 2021 г.</a:t>
            </a: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961050" y="1772816"/>
            <a:ext cx="1530830" cy="36004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24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98" r="-4"/>
          <a:stretch/>
        </p:blipFill>
        <p:spPr>
          <a:xfrm>
            <a:off x="-1" y="1241"/>
            <a:ext cx="9144001" cy="10425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3634" y="2636912"/>
            <a:ext cx="9129168" cy="199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ru-RU"/>
              <a:t>&lt;*&gt; Коды оснований увольнения применяются при увольнении до 28 января 2020 г.</a:t>
            </a:r>
          </a:p>
          <a:p>
            <a:pPr lvl="3"/>
            <a:endParaRPr dirty="0" lang="ru-RU" smtClean="0">
              <a:solidFill>
                <a:srgbClr val="33CCCC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34" y="1013142"/>
            <a:ext cx="908487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>
                <a:solidFill>
                  <a:srgbClr val="009999"/>
                </a:solidFill>
              </a:rPr>
              <a:t>&lt;*&gt; </a:t>
            </a:r>
            <a:r>
              <a:rPr b="1" dirty="0" lang="ru-RU" smtClean="0">
                <a:solidFill>
                  <a:srgbClr val="009999"/>
                </a:solidFill>
              </a:rPr>
              <a:t>    </a:t>
            </a:r>
            <a:r>
              <a:rPr b="1" dirty="0" lang="ru-RU" smtClean="0" sz="2800">
                <a:solidFill>
                  <a:srgbClr val="009999"/>
                </a:solidFill>
                <a:latin charset="0" panose="03010101010201010101" pitchFamily="66" typeface="Monotype Corsiva"/>
                <a:cs charset="0" pitchFamily="34" typeface="Arial"/>
              </a:rPr>
              <a:t>Коды </a:t>
            </a:r>
            <a:r>
              <a:rPr b="1" dirty="0" lang="ru-RU" sz="2800">
                <a:solidFill>
                  <a:srgbClr val="009999"/>
                </a:solidFill>
                <a:latin charset="0" panose="03010101010201010101" pitchFamily="66" typeface="Monotype Corsiva"/>
                <a:cs charset="0" pitchFamily="34" typeface="Arial"/>
              </a:rPr>
              <a:t>оснований увольнения применяются при увольнении </a:t>
            </a:r>
            <a:r>
              <a:rPr b="1" dirty="0" lang="ru-RU" smtClean="0" sz="2800">
                <a:solidFill>
                  <a:srgbClr val="009999"/>
                </a:solidFill>
                <a:latin charset="0" panose="03010101010201010101" pitchFamily="66" typeface="Monotype Corsiva"/>
                <a:cs charset="0" pitchFamily="34" typeface="Arial"/>
              </a:rPr>
              <a:t>                                    </a:t>
            </a:r>
            <a:r>
              <a:rPr b="1" dirty="0" lang="ru-RU" smtClean="0" sz="2800">
                <a:solidFill>
                  <a:srgbClr val="C00000"/>
                </a:solidFill>
                <a:latin charset="0" panose="03010101010201010101" pitchFamily="66" typeface="Monotype Corsiva"/>
                <a:cs charset="0" pitchFamily="34" typeface="Arial"/>
              </a:rPr>
              <a:t>до </a:t>
            </a:r>
            <a:r>
              <a:rPr b="1" dirty="0" lang="ru-RU" sz="2800">
                <a:solidFill>
                  <a:srgbClr val="C00000"/>
                </a:solidFill>
                <a:latin charset="0" panose="03010101010201010101" pitchFamily="66" typeface="Monotype Corsiva"/>
                <a:cs charset="0" pitchFamily="34" typeface="Arial"/>
              </a:rPr>
              <a:t>28 января 2020 г</a:t>
            </a:r>
            <a:r>
              <a:rPr b="1" dirty="0" lang="ru-RU" smtClean="0" sz="2800">
                <a:solidFill>
                  <a:srgbClr val="C00000"/>
                </a:solidFill>
                <a:latin charset="0" panose="03010101010201010101" pitchFamily="66" typeface="Monotype Corsiva"/>
                <a:cs charset="0" pitchFamily="34" typeface="Arial"/>
              </a:rPr>
              <a:t>.</a:t>
            </a:r>
          </a:p>
          <a:p>
            <a:endParaRPr b="1" dirty="0" lang="ru-RU">
              <a:latin charset="0" pitchFamily="34" typeface="Arial"/>
              <a:cs charset="0" pitchFamily="34" typeface="Arial"/>
            </a:endParaRPr>
          </a:p>
          <a:p>
            <a:pPr algn="just"/>
            <a:r>
              <a:rPr dirty="0" lang="ru-RU" smtClean="0">
                <a:latin charset="0" pitchFamily="34" typeface="Arial"/>
                <a:cs charset="0" pitchFamily="34" typeface="Arial"/>
              </a:rPr>
              <a:t>       </a:t>
            </a:r>
            <a:r>
              <a:rPr b="1" dirty="0" lang="ru-RU" smtClean="0" sz="28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1.18</a:t>
            </a:r>
            <a:r>
              <a:rPr dirty="0" lang="ru-RU" sz="28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	</a:t>
            </a:r>
            <a:r>
              <a:rPr dirty="0" lang="ru-RU" smtClean="0" sz="28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Статья 42</a:t>
            </a:r>
            <a:r>
              <a:rPr b="1" dirty="0" lang="en-US" smtClean="0" sz="28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&lt;*&gt;</a:t>
            </a:r>
            <a:r>
              <a:rPr dirty="0" lang="ru-RU" smtClean="0" sz="2800">
                <a:solidFill>
                  <a:srgbClr val="C0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ru-RU" smtClean="0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прогул (в том числе отсутствие на работе более трех часов в течение рабочего дня) без уважительных причин (пункт 5)</a:t>
            </a:r>
            <a:endParaRPr dirty="0" lang="ru-RU" sz="2800">
              <a:solidFill>
                <a:srgbClr val="009999"/>
              </a:solidFill>
              <a:latin charset="0" panose="02020603050405020304" pitchFamily="18" typeface="Times New Roman"/>
              <a:cs charset="0" panose="02020603050405020304" pitchFamily="18" typeface="Times New Roman"/>
              <a:hlinkClick r:id="rId4"/>
            </a:endParaRPr>
          </a:p>
          <a:p>
            <a:pPr algn="just"/>
            <a:r>
              <a:rPr b="1" dirty="0" lang="ru-RU" smtClean="0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    </a:t>
            </a:r>
          </a:p>
          <a:p>
            <a:pPr algn="just"/>
            <a:r>
              <a:rPr b="1" dirty="0" lang="ru-RU" smtClean="0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   </a:t>
            </a:r>
          </a:p>
          <a:p>
            <a:pPr algn="just"/>
            <a:endParaRPr b="1" dirty="0" lang="ru-RU" sz="2800">
              <a:solidFill>
                <a:srgbClr val="009999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/>
            <a:r>
              <a:rPr b="1" dirty="0" lang="ru-RU" smtClean="0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1.75. </a:t>
            </a:r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Статья </a:t>
            </a:r>
            <a:r>
              <a:rPr dirty="0" lang="ru-RU" smtClean="0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42 прогул </a:t>
            </a:r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(в том числе отсутствие на работе более трех часов в течение рабочего дня) без уважительных причин </a:t>
            </a:r>
            <a:r>
              <a:rPr dirty="0" lang="ru-RU" smtClean="0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(абзац второй пункта 7)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0" y="1002561"/>
            <a:ext cx="530690" cy="50405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66562" name="Picture 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44" y="3589391"/>
            <a:ext cx="7835047" cy="106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899592" y="3861048"/>
            <a:ext cx="936104" cy="50405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7752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98" r="-4"/>
          <a:stretch/>
        </p:blipFill>
        <p:spPr>
          <a:xfrm>
            <a:off x="-1" y="1241"/>
            <a:ext cx="9144001" cy="10425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7504" y="1242"/>
            <a:ext cx="8667333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Правила заполнения</a:t>
            </a:r>
          </a:p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сведений о приеме и увольнении по форме ПУ-2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634" y="2636912"/>
            <a:ext cx="9129168" cy="199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dirty="0" lang="ru-RU"/>
              <a:t>&lt;*&gt; Коды оснований увольнения применяются при увольнении до 28 января 2020 г.</a:t>
            </a:r>
          </a:p>
          <a:p>
            <a:pPr lvl="3"/>
            <a:endParaRPr dirty="0" lang="ru-RU" smtClean="0">
              <a:solidFill>
                <a:srgbClr val="33CCCC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836712"/>
            <a:ext cx="8712967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mtClean="0"/>
              <a:t>позиции </a:t>
            </a:r>
            <a:r>
              <a:rPr dirty="0" lang="ru-RU"/>
              <a:t>1.76 - 1.79 приложения 6 к Инструкции о порядке заполнения ДПУ в новой редакции для оснований увольнения с нумерацией согласно ТК в предыдущей редакции дополнены символом "**". Это значит, что данные коды применяются при увольнении до 30 июня 2021 г</a:t>
            </a:r>
            <a:r>
              <a:rPr dirty="0" lang="ru-RU" smtClean="0"/>
              <a:t>.</a:t>
            </a:r>
          </a:p>
          <a:p>
            <a:r>
              <a:rPr dirty="0" lang="ru-RU" smtClean="0"/>
              <a:t> </a:t>
            </a:r>
            <a:r>
              <a:rPr dirty="0" lang="ru-RU" sz="1200"/>
              <a:t>(подстрочное примечание &lt;**&gt; к приложению 6 к Инструкции о порядке заполнения ДПУ в новой редакции</a:t>
            </a:r>
            <a:r>
              <a:rPr dirty="0" lang="ru-RU" smtClean="0" sz="1200"/>
              <a:t>).</a:t>
            </a:r>
          </a:p>
          <a:p>
            <a:endParaRPr dirty="0" lang="ru-RU"/>
          </a:p>
          <a:p>
            <a:r>
              <a:rPr dirty="0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  <a:t>Пример </a:t>
            </a:r>
            <a:r>
              <a:rPr b="1" dirty="0" i="1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  <a:t>1</a:t>
            </a:r>
            <a:r>
              <a:rPr b="1"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Работник </a:t>
            </a:r>
            <a:r>
              <a:rPr dirty="0" i="1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  <a:t>уволен </a:t>
            </a:r>
            <a:r>
              <a:rPr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по </a:t>
            </a:r>
            <a:r>
              <a:rPr dirty="0" err="1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абз</a:t>
            </a:r>
            <a:r>
              <a:rPr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. 3 п. 7 ст. 42 ТК в предыдущей редакции </a:t>
            </a:r>
            <a:r>
              <a:rPr dirty="0" i="1" lang="ru-RU" sz="20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 распитие спиртных напитков в рабочее время </a:t>
            </a:r>
            <a:r>
              <a:rPr dirty="0" i="1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  <a:t>29 </a:t>
            </a:r>
            <a:r>
              <a:rPr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июня 2021 г. </a:t>
            </a:r>
            <a:endParaRPr dirty="0" i="1" lang="ru-RU" smtClean="0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dirty="0" i="1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  <a:t>В графе </a:t>
            </a:r>
            <a:r>
              <a:rPr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"код основания увольнения" раздела </a:t>
            </a:r>
            <a:r>
              <a:rPr dirty="0" i="1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  <a:t>1 и графе "</a:t>
            </a:r>
            <a:r>
              <a:rPr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Код основания увольнения" подраздела 2.2 раздела 2 формы </a:t>
            </a:r>
            <a:r>
              <a:rPr dirty="0" i="1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  <a:t>ПУ-2 указывается код </a:t>
            </a:r>
            <a:r>
              <a:rPr dirty="0" i="1" lang="ru-RU" smtClean="0" sz="20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1.76.</a:t>
            </a:r>
            <a:endParaRPr dirty="0" lang="ru-RU" smtClean="0" sz="2000">
              <a:solidFill>
                <a:srgbClr val="FF0000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endParaRPr b="1" dirty="0" i="1" lang="ru-RU" smtClean="0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b="1" dirty="0" i="1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  <a:t>Пример 2</a:t>
            </a:r>
            <a:r>
              <a:rPr b="1"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dirty="0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Работник </a:t>
            </a:r>
            <a:r>
              <a:rPr dirty="0" i="1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  <a:t>уволен </a:t>
            </a:r>
            <a:r>
              <a:rPr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по </a:t>
            </a:r>
            <a:r>
              <a:rPr dirty="0" err="1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абз</a:t>
            </a:r>
            <a:r>
              <a:rPr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. 4 п. 7 ст. 42 ТК в новой редакции </a:t>
            </a:r>
            <a:r>
              <a:rPr dirty="0" i="1" lang="ru-RU" sz="20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 распитие спиртных напитков в рабочее время</a:t>
            </a:r>
            <a:r>
              <a:rPr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i="1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  <a:t>30 июня </a:t>
            </a:r>
            <a:r>
              <a:rPr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2021 г. В графе "код основания увольнения" раздела 1 и графе "Код основания увольнения" подраздела 2.2 раздела 2 </a:t>
            </a:r>
            <a:r>
              <a:rPr dirty="0" i="1" lang="ru-RU" smtClean="0" sz="2000">
                <a:latin charset="0" panose="02020603050405020304" pitchFamily="18" typeface="Times New Roman"/>
                <a:cs charset="0" panose="02020603050405020304" pitchFamily="18" typeface="Times New Roman"/>
              </a:rPr>
              <a:t>формы </a:t>
            </a:r>
            <a:r>
              <a:rPr dirty="0" i="1" lang="ru-RU" sz="2000">
                <a:latin charset="0" panose="02020603050405020304" pitchFamily="18" typeface="Times New Roman"/>
                <a:cs charset="0" panose="02020603050405020304" pitchFamily="18" typeface="Times New Roman"/>
              </a:rPr>
              <a:t>ПУ-2 указывается код </a:t>
            </a:r>
            <a:r>
              <a:rPr dirty="0" i="1" lang="ru-RU" sz="2000">
                <a:solidFill>
                  <a:srgbClr val="008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1.99</a:t>
            </a:r>
            <a:r>
              <a:rPr dirty="0" i="1" lang="ru-RU" smtClean="0" sz="2000">
                <a:solidFill>
                  <a:srgbClr val="008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dirty="0" lang="ru-RU" sz="2000">
                <a:solidFill>
                  <a:srgbClr val="008000"/>
                </a:solidFill>
              </a:rPr>
              <a:t> </a:t>
            </a:r>
            <a:endParaRPr dirty="0" lang="ru-RU" smtClean="0" sz="2000">
              <a:solidFill>
                <a:srgbClr val="008000"/>
              </a:solidFill>
            </a:endParaRPr>
          </a:p>
          <a:p>
            <a:endParaRPr dirty="0" lang="ru-RU" smtClean="0"/>
          </a:p>
          <a:p>
            <a:r>
              <a:rPr dirty="0" lang="ru-RU" smtClean="0"/>
              <a:t>Изменения </a:t>
            </a:r>
            <a:r>
              <a:rPr dirty="0" lang="ru-RU"/>
              <a:t>в приложении 6 к Инструкции о порядке заполнения ДПУ в новой редакции вступили в силу с 30 июня 2021 г. </a:t>
            </a:r>
            <a:r>
              <a:rPr dirty="0" lang="ru-RU" sz="1400"/>
              <a:t>(</a:t>
            </a:r>
            <a:r>
              <a:rPr dirty="0" err="1" lang="ru-RU" sz="1400"/>
              <a:t>абз</a:t>
            </a:r>
            <a:r>
              <a:rPr dirty="0" lang="ru-RU" sz="1400"/>
              <a:t>. 2, 4 п. 2 постановления правления ФСЗН N 6).</a:t>
            </a:r>
          </a:p>
          <a:p>
            <a:endParaRPr dirty="0" lang="ru-RU" sz="2000"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dirty="0" lang="ru-RU" sz="2800"/>
              <a:t> </a:t>
            </a:r>
          </a:p>
          <a:p>
            <a:pPr algn="just"/>
            <a:endParaRPr dirty="0" lang="ru-RU" sz="2800">
              <a:solidFill>
                <a:srgbClr val="009999"/>
              </a:solidFill>
              <a:latin charset="0" pitchFamily="34" typeface="Arial"/>
              <a:cs charset="0" pitchFamily="34" typeface="Arial"/>
              <a:hlinkClick r:id="rId4"/>
            </a:endParaRPr>
          </a:p>
          <a:p>
            <a:endParaRPr b="1" dirty="0"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419872" y="1340768"/>
            <a:ext cx="504056" cy="36004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8662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6" r="-4"/>
          <a:stretch/>
        </p:blipFill>
        <p:spPr>
          <a:xfrm>
            <a:off x="-1" y="1241"/>
            <a:ext cx="9144001" cy="403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669360"/>
            <a:ext cx="9144001" cy="222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3268"/>
            <a:ext cx="734481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требования по заполнению </a:t>
            </a:r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формы ПУ-2 </a:t>
            </a:r>
            <a:r>
              <a:rPr b="1" dirty="0" lang="ru-RU" smtClean="0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 01.07.2021</a:t>
            </a:r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1412776"/>
            <a:ext cx="842493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endParaRPr dirty="0"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7416" y="476672"/>
            <a:ext cx="88171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b="1" dirty="0" lang="ru-RU" sz="1600">
                <a:latin typeface="+mn-lt"/>
                <a:ea typeface="Calibri"/>
              </a:rPr>
              <a:t>2. Сведения о периодах работы по должности служащего, профессии рабочего</a:t>
            </a:r>
          </a:p>
          <a:p>
            <a:pPr eaLnBrk="1" hangingPunct="1" lvl="0"/>
            <a:r>
              <a:rPr altLang="ru-RU" b="1" dirty="0" lang="ru-RU" sz="1200">
                <a:ea typeface="Calibri"/>
              </a:rPr>
              <a:t>2.2. Сведения о периоде работы по должности служащего, профессии рабочего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86906"/>
              </p:ext>
            </p:extLst>
          </p:nvPr>
        </p:nvGraphicFramePr>
        <p:xfrm>
          <a:off x="147022" y="1104642"/>
          <a:ext cx="8784978" cy="1175182"/>
        </p:xfrm>
        <a:graphic>
          <a:graphicData uri="http://schemas.openxmlformats.org/drawingml/2006/table">
            <a:tbl>
              <a:tblPr bandRow="1" firstCol="1" firstRow="1"/>
              <a:tblGrid>
                <a:gridCol w="1656186"/>
                <a:gridCol w="795114"/>
                <a:gridCol w="789062"/>
                <a:gridCol w="864096"/>
                <a:gridCol w="1944216"/>
                <a:gridCol w="792088"/>
                <a:gridCol w="845649"/>
                <a:gridCol w="1098567"/>
              </a:tblGrid>
              <a:tr h="90997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приема (перевода, назначения) по профессии рабочего, должности служащего</a:t>
                      </a: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приказа</a:t>
                      </a: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Номер приказа</a:t>
                      </a: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kern="1200" lang="ru-RU" sz="13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 вида трудового договора</a:t>
                      </a: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увольнения (перевода) по профессии рабочего, должности служащего</a:t>
                      </a:r>
                      <a:endParaRPr dirty="0"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 приказа</a:t>
                      </a:r>
                      <a:endParaRPr dirty="0"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Номер приказа</a:t>
                      </a:r>
                      <a:endParaRPr dirty="0" lang="ru-RU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b="1" dirty="0" lang="ru-RU" sz="13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Код основания увольнения</a:t>
                      </a:r>
                      <a:endParaRPr b="1" dirty="0" lang="ru-RU" sz="13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</a:tr>
              <a:tr h="2652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dirty="0" lang="ru-RU" sz="13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dirty="0"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0111" marR="60111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EDEFEF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7416" y="2636912"/>
            <a:ext cx="88171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b="1" dirty="0" lang="ru-RU" smtClean="0" sz="1600">
              <a:solidFill>
                <a:srgbClr val="008080"/>
              </a:solidFill>
            </a:endParaRPr>
          </a:p>
          <a:p>
            <a:pPr algn="just" lvl="0">
              <a:spcAft>
                <a:spcPts val="0"/>
              </a:spcAft>
            </a:pPr>
            <a:r>
              <a:rPr dirty="0" lang="ru-RU" smtClean="0" sz="2400">
                <a:solidFill>
                  <a:srgbClr val="008000"/>
                </a:solidFill>
              </a:rPr>
              <a:t>В первом разделе нет сведений</a:t>
            </a:r>
            <a:r>
              <a:rPr dirty="0" lang="ru-RU" smtClean="0" sz="2400"/>
              <a:t>.</a:t>
            </a:r>
          </a:p>
          <a:p>
            <a:pPr algn="just" lvl="0">
              <a:spcAft>
                <a:spcPts val="0"/>
              </a:spcAft>
            </a:pPr>
            <a:r>
              <a:rPr dirty="0" lang="ru-RU" smtClean="0" sz="2400"/>
              <a:t>При изменении </a:t>
            </a:r>
            <a:r>
              <a:rPr dirty="0" lang="ru-RU" sz="2400"/>
              <a:t>любых сведений, указанных в подразделе </a:t>
            </a:r>
            <a:r>
              <a:rPr dirty="0" lang="ru-RU" smtClean="0" sz="2400"/>
              <a:t>2.1 (перевод, перемещении в другое структурное подразделение, внесение изменений в штатное расписание), </a:t>
            </a:r>
            <a:r>
              <a:rPr dirty="0" lang="ru-RU" sz="2400"/>
              <a:t>а также при</a:t>
            </a:r>
            <a:r>
              <a:rPr b="1" dirty="0" lang="ru-RU" sz="240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dirty="0" lang="ru-RU" sz="2400"/>
              <a:t>изменении кода вида трудового договора из подраздела 2.2</a:t>
            </a:r>
            <a:r>
              <a:rPr dirty="0" lang="ru-RU" smtClean="0" sz="2400"/>
              <a:t>.</a:t>
            </a:r>
            <a:r>
              <a:rPr dirty="0" lang="ru-RU" sz="2400"/>
              <a:t>,</a:t>
            </a:r>
            <a:r>
              <a:rPr b="1" dirty="0" lang="ru-RU" smtClean="0" sz="240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just" lvl="0">
              <a:spcAft>
                <a:spcPts val="0"/>
              </a:spcAft>
            </a:pPr>
            <a:r>
              <a:rPr dirty="0" lang="ru-RU" smtClean="0" sz="2400">
                <a:solidFill>
                  <a:srgbClr val="008000"/>
                </a:solidFill>
              </a:rPr>
              <a:t>в </a:t>
            </a:r>
            <a:r>
              <a:rPr dirty="0" lang="ru-RU" sz="2400">
                <a:solidFill>
                  <a:srgbClr val="008000"/>
                </a:solidFill>
              </a:rPr>
              <a:t>сведениях об увольнении </a:t>
            </a:r>
            <a:r>
              <a:rPr dirty="0" lang="ru-RU" smtClean="0" sz="2400" u="sng">
                <a:solidFill>
                  <a:srgbClr val="008000"/>
                </a:solidFill>
              </a:rPr>
              <a:t>графа «Код </a:t>
            </a:r>
            <a:r>
              <a:rPr dirty="0" lang="ru-RU" sz="2400" u="sng">
                <a:solidFill>
                  <a:srgbClr val="008000"/>
                </a:solidFill>
              </a:rPr>
              <a:t>основания увольнения» </a:t>
            </a:r>
            <a:r>
              <a:rPr dirty="0" lang="ru-RU" smtClean="0" sz="2400">
                <a:solidFill>
                  <a:srgbClr val="008000"/>
                </a:solidFill>
              </a:rPr>
              <a:t>в подразделе 2.2 </a:t>
            </a:r>
            <a:r>
              <a:rPr dirty="0" lang="ru-RU" smtClean="0" sz="2400" u="sng">
                <a:solidFill>
                  <a:srgbClr val="008000"/>
                </a:solidFill>
              </a:rPr>
              <a:t>не заполняется</a:t>
            </a:r>
            <a:r>
              <a:rPr dirty="0" lang="ru-RU" smtClean="0" sz="2400">
                <a:solidFill>
                  <a:srgbClr val="008000"/>
                </a:solidFill>
              </a:rPr>
              <a:t>.</a:t>
            </a:r>
            <a:endParaRPr dirty="0" lang="ru-RU" sz="2400">
              <a:solidFill>
                <a:srgbClr val="008000"/>
              </a:solidFill>
            </a:endParaRPr>
          </a:p>
          <a:p>
            <a:pPr algn="just">
              <a:spcAft>
                <a:spcPts val="0"/>
              </a:spcAft>
            </a:pPr>
            <a:endParaRPr b="1" dirty="0" lang="ru-RU" smtClean="0" sz="1600">
              <a:solidFill>
                <a:schemeClr val="tx2">
                  <a:lumMod val="50000"/>
                </a:schemeClr>
              </a:solidFill>
            </a:endParaRPr>
          </a:p>
          <a:p>
            <a:pPr algn="just" indent="-285750" marL="285750">
              <a:spcAft>
                <a:spcPts val="0"/>
              </a:spcAft>
              <a:buFont charset="2" panose="05000000000000000000" pitchFamily="2" typeface="Wingdings"/>
              <a:buChar char="Ø"/>
            </a:pPr>
            <a:endParaRPr b="1" dirty="0" lang="ru-RU" sz="1600">
              <a:solidFill>
                <a:schemeClr val="tx2">
                  <a:lumMod val="50000"/>
                </a:schemeClr>
              </a:solidFill>
            </a:endParaRPr>
          </a:p>
          <a:p>
            <a:pPr algn="just" indent="-285750" marL="285750">
              <a:spcAft>
                <a:spcPts val="0"/>
              </a:spcAft>
              <a:buFont charset="2" panose="05000000000000000000" pitchFamily="2" typeface="Wingdings"/>
              <a:buChar char="Ø"/>
            </a:pPr>
            <a:endParaRPr b="1" dirty="0" lang="ru-RU" sz="16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812360" y="1076836"/>
            <a:ext cx="1132216" cy="1344052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446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388"/>
            <a:ext cx="9144000" cy="143192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ПУ-</a:t>
            </a:r>
            <a:r>
              <a:rPr lang="en-US" altLang="ru-RU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«Анкета застрахованного лица»</a:t>
            </a:r>
            <a:r>
              <a:rPr lang="ru-RU" altLang="ru-RU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807450" cy="5181600"/>
          </a:xfrm>
        </p:spPr>
        <p:txBody>
          <a:bodyPr>
            <a:normAutofit lnSpcReduction="10000"/>
          </a:bodyPr>
          <a:lstStyle/>
          <a:p>
            <a:pPr algn="ctr" eaLnBrk="1" hangingPunct="1"/>
            <a:endParaRPr lang="ru-RU" altLang="ru-RU" sz="4400" dirty="0" smtClean="0"/>
          </a:p>
          <a:p>
            <a:pPr eaLnBrk="1" hangingPunct="1"/>
            <a:r>
              <a:rPr lang="ru-RU" altLang="ru-RU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регистрации иностранных граждан и лиц без гражданства в системе социального страхования  (</a:t>
            </a:r>
            <a:r>
              <a:rPr lang="ru-RU" altLang="ru-RU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формы - регистрация</a:t>
            </a:r>
            <a:r>
              <a:rPr lang="ru-RU" altLang="ru-RU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altLang="ru-RU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изменений в лицевой счет (в случае изменения паспортных данных) </a:t>
            </a:r>
            <a:r>
              <a:rPr lang="ru-RU" altLang="ru-RU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формы </a:t>
            </a:r>
            <a:r>
              <a:rPr lang="ru-RU" altLang="ru-RU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изменение анкетных данных)</a:t>
            </a:r>
            <a:endParaRPr lang="ru-RU" altLang="ru-RU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восстановления свидетельства социального страхования (</a:t>
            </a:r>
            <a:r>
              <a:rPr lang="ru-RU" altLang="ru-RU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altLang="ru-RU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- восстановление </a:t>
            </a:r>
            <a:r>
              <a:rPr lang="ru-RU" altLang="ru-RU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социального </a:t>
            </a:r>
            <a:r>
              <a:rPr lang="ru-RU" altLang="ru-RU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страхования</a:t>
            </a:r>
            <a:r>
              <a:rPr lang="ru-RU" altLang="ru-RU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47851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 advAuto="1000"/>
    </p:bld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3" y="323364"/>
            <a:ext cx="859532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1853450"/>
            <a:ext cx="9175146" cy="4023822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mtClean="0" sz="2800" u="sng"/>
              <a:t>ПРИМЕР.</a:t>
            </a:r>
            <a:r>
              <a:rPr b="1" dirty="0" lang="ru-RU" smtClean="0" sz="2800"/>
              <a:t> </a:t>
            </a:r>
            <a:r>
              <a:rPr dirty="0" lang="ru-RU" smtClean="0" sz="2800"/>
              <a:t>В </a:t>
            </a:r>
            <a:r>
              <a:rPr dirty="0" lang="ru-RU" sz="2800"/>
              <a:t>сети аптек переводят </a:t>
            </a:r>
            <a:r>
              <a:rPr dirty="0" lang="ru-RU" smtClean="0" sz="2800"/>
              <a:t>фармацевта</a:t>
            </a:r>
          </a:p>
          <a:p>
            <a:r>
              <a:rPr dirty="0" lang="ru-RU" smtClean="0" sz="2800"/>
              <a:t> </a:t>
            </a:r>
            <a:r>
              <a:rPr dirty="0" lang="ru-RU" sz="2800"/>
              <a:t>(должность не меняется) 7 сентября 2021 года  из аптеки  № 4 в аптеку №</a:t>
            </a:r>
            <a:r>
              <a:rPr dirty="0" lang="ru-RU" smtClean="0" sz="2800"/>
              <a:t>7</a:t>
            </a:r>
          </a:p>
          <a:p>
            <a:endParaRPr dirty="0" lang="ru-RU" sz="2800"/>
          </a:p>
          <a:p>
            <a:r>
              <a:rPr dirty="0" lang="ru-RU" smtClean="0" sz="2800"/>
              <a:t>форму </a:t>
            </a:r>
            <a:r>
              <a:rPr dirty="0" lang="ru-RU" sz="2800"/>
              <a:t>ПУ-2 следует представить в случае, если эти </a:t>
            </a:r>
            <a:r>
              <a:rPr dirty="0" lang="ru-RU" sz="2800" u="sng"/>
              <a:t>аптеки </a:t>
            </a:r>
            <a:r>
              <a:rPr dirty="0" lang="ru-RU" sz="2800"/>
              <a:t>являются </a:t>
            </a:r>
            <a:r>
              <a:rPr dirty="0" lang="ru-RU" sz="2800" u="sng"/>
              <a:t>отдельными структурными подразделениями</a:t>
            </a:r>
            <a:r>
              <a:rPr dirty="0" lang="ru-RU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661786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3" y="323364"/>
            <a:ext cx="859532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pic>
        <p:nvPicPr>
          <p:cNvPr id="38110" name="Picture 22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412776"/>
            <a:ext cx="909637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вал 13"/>
          <p:cNvSpPr/>
          <p:nvPr/>
        </p:nvSpPr>
        <p:spPr>
          <a:xfrm>
            <a:off x="5076056" y="4453299"/>
            <a:ext cx="1512168" cy="576064"/>
          </a:xfrm>
          <a:prstGeom prst="ellipse">
            <a:avLst/>
          </a:prstGeom>
          <a:noFill/>
          <a:ln w="508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51604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116632"/>
            <a:ext cx="8626621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pic>
        <p:nvPicPr>
          <p:cNvPr id="39136" name="Picture 22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6067"/>
            <a:ext cx="9144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907704" y="4149080"/>
            <a:ext cx="1152128" cy="432048"/>
          </a:xfrm>
          <a:prstGeom prst="ellipse">
            <a:avLst/>
          </a:prstGeom>
          <a:noFill/>
          <a:ln w="508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508104" y="5301208"/>
            <a:ext cx="3563888" cy="1002565"/>
          </a:xfrm>
          <a:prstGeom prst="ellipse">
            <a:avLst/>
          </a:prstGeom>
          <a:noFill/>
          <a:ln w="508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3790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0" y="6231145"/>
            <a:ext cx="9144001" cy="588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116632"/>
            <a:ext cx="8626621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pic>
        <p:nvPicPr>
          <p:cNvPr id="61443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" y="901172"/>
            <a:ext cx="9131871" cy="568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1835696" y="6045828"/>
            <a:ext cx="2304256" cy="553270"/>
          </a:xfrm>
          <a:prstGeom prst="ellipse">
            <a:avLst/>
          </a:prstGeom>
          <a:noFill/>
          <a:ln w="508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63688" y="4322954"/>
            <a:ext cx="1656184" cy="432048"/>
          </a:xfrm>
          <a:prstGeom prst="ellipse">
            <a:avLst/>
          </a:prstGeom>
          <a:noFill/>
          <a:ln w="508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9297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253" y="323364"/>
            <a:ext cx="8595324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Правила заполнения</a:t>
            </a:r>
            <a:endParaRPr b="1" dirty="0" lang="ru-RU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pPr algn="ctr"/>
            <a:r>
              <a:rPr b="1" dirty="0" lang="ru-RU" smtClean="0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сведений </a:t>
            </a:r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о приеме и увольнении по форме ПУ-2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2431" y="2348880"/>
            <a:ext cx="8552802" cy="2591925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ru-RU" smtClean="0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r>
              <a:rPr b="1" dirty="0" lang="ru-RU" smtClean="0" sz="2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В разделе 1 заполняется </a:t>
            </a:r>
            <a:r>
              <a:rPr b="1" dirty="0" lang="ru-RU" smtClean="0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одна дата приема на работу (более ранняя) </a:t>
            </a:r>
            <a:r>
              <a:rPr b="1" dirty="0" lang="ru-RU" smtClean="0" sz="2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и </a:t>
            </a:r>
            <a:r>
              <a:rPr b="1" dirty="0" lang="ru-RU" smtClean="0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одна дата увольнения с работы (более поздняя) </a:t>
            </a:r>
            <a:r>
              <a:rPr b="1" dirty="0" lang="ru-RU" smtClean="0" sz="2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(при прекращении трудовых отношений с работодателем) </a:t>
            </a:r>
            <a:endParaRPr b="1" dirty="0" lang="ru-RU" smtClean="0" sz="24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pPr algn="just" marL="2873375"/>
            <a:endParaRPr b="1" dirty="0" lang="ru-RU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72570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116" y="323364"/>
            <a:ext cx="859532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08520" y="908720"/>
            <a:ext cx="9237703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Общее </a:t>
            </a:r>
            <a:r>
              <a:rPr b="1" dirty="0" lang="ru-RU" smtClean="0" sz="2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требование:</a:t>
            </a:r>
            <a:endParaRPr b="1" dirty="0" lang="ru-RU" sz="20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1484784"/>
            <a:ext cx="9144000" cy="4818989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ru-RU" smtClean="0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r>
              <a:rPr dirty="0" lang="ru-RU" smtClean="0" sz="2400"/>
              <a:t>При </a:t>
            </a:r>
            <a:r>
              <a:rPr dirty="0" lang="ru-RU" sz="2400"/>
              <a:t>увольнении работника с работы по </a:t>
            </a:r>
            <a:r>
              <a:rPr b="1" dirty="0" lang="ru-RU" sz="2400"/>
              <a:t>внутреннему</a:t>
            </a:r>
            <a:r>
              <a:rPr dirty="0" lang="ru-RU" sz="2400"/>
              <a:t> совместительству и </a:t>
            </a:r>
            <a:r>
              <a:rPr b="1" dirty="0" lang="ru-RU" sz="2400"/>
              <a:t>продолжении</a:t>
            </a:r>
            <a:r>
              <a:rPr dirty="0" lang="ru-RU" sz="2400"/>
              <a:t> при этом трудовых отношений по </a:t>
            </a:r>
            <a:r>
              <a:rPr b="1" dirty="0" lang="ru-RU" sz="2400"/>
              <a:t>основному</a:t>
            </a:r>
            <a:r>
              <a:rPr dirty="0" lang="ru-RU" sz="2400"/>
              <a:t> месту работы </a:t>
            </a:r>
            <a:endParaRPr dirty="0" lang="ru-RU" smtClean="0" sz="2400"/>
          </a:p>
          <a:p>
            <a:r>
              <a:rPr b="1" dirty="0" lang="ru-RU" smtClean="0" sz="2400"/>
              <a:t>раздел </a:t>
            </a:r>
            <a:r>
              <a:rPr b="1" dirty="0" lang="ru-RU" sz="2400"/>
              <a:t>1 формы ПУ-2 не заполняется </a:t>
            </a:r>
            <a:endParaRPr b="1" dirty="0" lang="ru-RU" smtClean="0" sz="2400"/>
          </a:p>
          <a:p>
            <a:endParaRPr dirty="0" lang="ru-RU" sz="2400"/>
          </a:p>
          <a:p>
            <a:r>
              <a:rPr dirty="0" lang="ru-RU" smtClean="0" sz="2400"/>
              <a:t>(</a:t>
            </a:r>
            <a:r>
              <a:rPr dirty="0" lang="ru-RU" sz="2400"/>
              <a:t>ч. 4 п. 10 Инструкции о порядке заполнения ДПУ).</a:t>
            </a:r>
          </a:p>
        </p:txBody>
      </p:sp>
    </p:spTree>
    <p:extLst>
      <p:ext uri="{BB962C8B-B14F-4D97-AF65-F5344CB8AC3E}">
        <p14:creationId xmlns:p14="http://schemas.microsoft.com/office/powerpoint/2010/main" val="81818999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98" r="-4"/>
          <a:stretch/>
        </p:blipFill>
        <p:spPr>
          <a:xfrm>
            <a:off x="8692" y="0"/>
            <a:ext cx="9144001" cy="10425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3" y="323364"/>
            <a:ext cx="859532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779" y="1042556"/>
            <a:ext cx="9129168" cy="545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b="1" dirty="0" lang="ru-RU" smtClean="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endParaRPr b="1" dirty="0" lang="ru-RU" smtClean="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endParaRPr dirty="0" lang="ru-RU" smtClean="0"/>
          </a:p>
          <a:p>
            <a:endParaRPr dirty="0" lang="ru-RU"/>
          </a:p>
          <a:p>
            <a:endParaRPr dirty="0" lang="ru-RU" smtClean="0"/>
          </a:p>
          <a:p>
            <a:endParaRPr dirty="0" lang="ru-RU" smtClean="0"/>
          </a:p>
          <a:p>
            <a:r>
              <a:rPr dirty="0" lang="ru-RU" smtClean="0"/>
              <a:t>внутреннему </a:t>
            </a:r>
            <a:r>
              <a:rPr dirty="0" lang="ru-RU"/>
              <a:t>совместительству уборщиком помещений (производственных, служебных), увольняется по профессии уборщик служебных помещений 15.07.2021, продолжая работать по основному месту работы</a:t>
            </a:r>
          </a:p>
          <a:p>
            <a:endParaRPr b="1" dirty="0" lang="ru-RU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endParaRPr b="1" dirty="0" lang="ru-RU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r>
              <a:rPr b="1" dirty="0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 </a:t>
            </a:r>
            <a:endParaRPr b="1" dirty="0" lang="ru-RU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pPr algn="just"/>
            <a:endParaRPr b="1" dirty="0" lang="ru-RU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pPr algn="just"/>
            <a:endParaRPr dirty="0" lang="ru-RU" smtClean="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  <a:p>
            <a:pPr algn="just"/>
            <a:r>
              <a:rPr dirty="0" lang="ru-RU" smtClean="0">
                <a:solidFill>
                  <a:schemeClr val="tx1"/>
                </a:solidFill>
                <a:latin charset="0" pitchFamily="34" typeface="Arial"/>
                <a:cs charset="0" pitchFamily="34" typeface="Arial"/>
              </a:rPr>
              <a:t> </a:t>
            </a:r>
            <a:endParaRPr dirty="0" lang="ru-RU">
              <a:solidFill>
                <a:schemeClr val="tx1"/>
              </a:solidFill>
              <a:latin charset="0" pitchFamily="34" typeface="Arial"/>
              <a:cs charset="0" pitchFamily="34" typeface="Arial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408835"/>
              </p:ext>
            </p:extLst>
          </p:nvPr>
        </p:nvGraphicFramePr>
        <p:xfrm>
          <a:off x="-3" y="908720"/>
          <a:ext cx="9115328" cy="5765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8264215" imgW="10001346" name="Документ" progId="Word.Document.12" r:id="rId4" spid="_x0000_s63587">
                  <p:embed/>
                </p:oleObj>
              </mc:Choice>
              <mc:Fallback>
                <p:oleObj imgH="8264215" imgW="10001346" name="Документ" progId="Word.Document.12" r:id="rId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" y="908720"/>
                        <a:ext cx="9115328" cy="5765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3" y="6674587"/>
            <a:ext cx="9144001" cy="282806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7006625" y="4365104"/>
            <a:ext cx="1008112" cy="504056"/>
          </a:xfrm>
          <a:prstGeom prst="ellipse">
            <a:avLst/>
          </a:prstGeom>
          <a:noFill/>
          <a:ln w="508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60984" y="3284984"/>
            <a:ext cx="1368152" cy="256838"/>
          </a:xfrm>
          <a:prstGeom prst="ellipse">
            <a:avLst/>
          </a:prstGeom>
          <a:noFill/>
          <a:ln w="508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13183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116" y="323364"/>
            <a:ext cx="859532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85" y="1484784"/>
            <a:ext cx="9129185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Общее </a:t>
            </a:r>
            <a:r>
              <a:rPr b="1" dirty="0" lang="ru-RU" smtClean="0" sz="2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требование:</a:t>
            </a:r>
            <a:endParaRPr b="1" dirty="0" lang="ru-RU" sz="20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31446" y="1884894"/>
            <a:ext cx="8552802" cy="4352418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ru-RU" smtClean="0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pPr algn="just"/>
            <a:r>
              <a:rPr b="1" dirty="0" lang="ru-RU" smtClean="0" sz="2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Код класса </a:t>
            </a:r>
            <a:r>
              <a:rPr b="1" dirty="0" lang="ru-RU" smtClean="0" sz="22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– приложение 9 к Инструкции о порядке заполнения форм документов персонифицированного учета;</a:t>
            </a:r>
          </a:p>
          <a:p>
            <a:pPr algn="just"/>
            <a:endParaRPr b="1" dirty="0" lang="ru-RU" smtClean="0" sz="2200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  <a:p>
            <a:pPr algn="just"/>
            <a:r>
              <a:rPr b="1" dirty="0" lang="ru-RU" smtClean="0" sz="2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Код класса государственного служащего </a:t>
            </a:r>
            <a:r>
              <a:rPr b="1" dirty="0" lang="ru-RU" sz="2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(</a:t>
            </a:r>
            <a:r>
              <a:rPr b="1" dirty="0" lang="ru-RU" smtClean="0" sz="2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квалификационного класса, классного чина, персонального звания, дипломатического ранга) </a:t>
            </a:r>
            <a:r>
              <a:rPr b="1" dirty="0" lang="ru-RU" smtClean="0" sz="22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- приложение 10 к Инструкции о порядке заполнения форм документов персонифицированного учета</a:t>
            </a:r>
          </a:p>
          <a:p>
            <a:pPr algn="just"/>
            <a:r>
              <a:rPr b="1" dirty="0" lang="ru-RU" smtClean="0" sz="2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  </a:t>
            </a:r>
            <a:endParaRPr b="1" dirty="0" lang="ru-RU" sz="2200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  <a:p>
            <a:pPr algn="just" marL="2873375"/>
            <a:endParaRPr dirty="0" lang="ru-RU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pPr algn="just" marL="2873375"/>
            <a:endParaRPr b="1" dirty="0" lang="ru-RU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91927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116" y="323364"/>
            <a:ext cx="859532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14116" y="1844824"/>
            <a:ext cx="8552802" cy="4352418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b="1" dirty="0" lang="ru-RU" smtClean="0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pPr algn="just"/>
            <a:r>
              <a:rPr b="1" dirty="0" lang="ru-RU" smtClean="0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Код класса </a:t>
            </a:r>
            <a:r>
              <a:rPr b="1" dirty="0" lang="ru-RU" smtClean="0" sz="2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заполняется </a:t>
            </a:r>
            <a:r>
              <a:rPr b="1" dirty="0" lang="ru-RU" sz="2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 </a:t>
            </a:r>
            <a:r>
              <a:rPr b="1" dirty="0" lang="ru-RU" smtClean="0" sz="2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только для кодов </a:t>
            </a:r>
            <a:r>
              <a:rPr b="1" dirty="0" lang="ru-RU" sz="24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профессии рабочего </a:t>
            </a:r>
            <a:r>
              <a:rPr b="1" dirty="0" lang="ru-RU" smtClean="0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«Водитель автомобиля»:</a:t>
            </a:r>
          </a:p>
          <a:p>
            <a:pPr algn="just"/>
            <a:r>
              <a:rPr b="1" dirty="0" lang="ru-RU" smtClean="0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 </a:t>
            </a:r>
          </a:p>
          <a:p>
            <a:pPr algn="l"/>
            <a:r>
              <a:rPr b="1" dirty="0" lang="ru-RU" smtClean="0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	</a:t>
            </a:r>
            <a:r>
              <a:rPr b="1" dirty="0" lang="ru-RU" smtClean="0" sz="2400">
                <a:solidFill>
                  <a:schemeClr val="accent1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8322-001-водитель легкового автомобиля</a:t>
            </a:r>
          </a:p>
          <a:p>
            <a:pPr algn="l"/>
            <a:endParaRPr b="1" dirty="0" lang="ru-RU" sz="2400">
              <a:solidFill>
                <a:schemeClr val="accent1">
                  <a:lumMod val="50000"/>
                </a:schemeClr>
              </a:solidFill>
              <a:latin charset="0" pitchFamily="34" typeface="Arial"/>
              <a:cs charset="0" pitchFamily="34" typeface="Arial"/>
            </a:endParaRPr>
          </a:p>
          <a:p>
            <a:pPr algn="l"/>
            <a:r>
              <a:rPr b="1" dirty="0" lang="ru-RU" smtClean="0" sz="2400">
                <a:solidFill>
                  <a:schemeClr val="accent1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	8331-001-водитель автобуса, трамвая,    					троллейбуса</a:t>
            </a:r>
          </a:p>
          <a:p>
            <a:pPr algn="l"/>
            <a:r>
              <a:rPr b="1" dirty="0" lang="ru-RU" smtClean="0" sz="2400">
                <a:solidFill>
                  <a:schemeClr val="accent1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 </a:t>
            </a:r>
          </a:p>
          <a:p>
            <a:pPr algn="l"/>
            <a:r>
              <a:rPr b="1" dirty="0" lang="ru-RU" smtClean="0" sz="2400">
                <a:solidFill>
                  <a:schemeClr val="accent1">
                    <a:lumMod val="50000"/>
                  </a:schemeClr>
                </a:solidFill>
                <a:latin charset="0" pitchFamily="34" typeface="Arial"/>
                <a:cs charset="0" pitchFamily="34" typeface="Arial"/>
              </a:rPr>
              <a:t>	8332-001- водитель грузового автомобиля</a:t>
            </a:r>
            <a:endParaRPr b="1" dirty="0" lang="ru-RU" sz="2400">
              <a:solidFill>
                <a:schemeClr val="accent1">
                  <a:lumMod val="50000"/>
                </a:schemeClr>
              </a:solidFill>
              <a:latin charset="0" pitchFamily="34" typeface="Arial"/>
              <a:cs charset="0" pitchFamily="34" typeface="Arial"/>
            </a:endParaRPr>
          </a:p>
          <a:p>
            <a:pPr algn="just"/>
            <a:endParaRPr b="1" dirty="0" lang="ru-RU" smtClean="0" sz="2200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  <a:p>
            <a:pPr algn="just"/>
            <a:endParaRPr b="1" dirty="0" lang="ru-RU" smtClean="0" sz="2200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  <a:p>
            <a:pPr algn="just" marL="2873375"/>
            <a:endParaRPr dirty="0" lang="ru-RU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pPr algn="just" marL="2873375"/>
            <a:endParaRPr b="1" dirty="0" lang="ru-RU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55025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000" dirty="0">
                <a:solidFill>
                  <a:srgbClr val="FF0000"/>
                </a:solidFill>
              </a:rPr>
              <a:t>К</a:t>
            </a:r>
            <a:r>
              <a:rPr lang="ru-RU" sz="2000" dirty="0" smtClean="0">
                <a:solidFill>
                  <a:srgbClr val="FF0000"/>
                </a:solidFill>
              </a:rPr>
              <a:t>ласс </a:t>
            </a:r>
            <a:r>
              <a:rPr lang="ru-RU" sz="2000" dirty="0">
                <a:solidFill>
                  <a:srgbClr val="FF0000"/>
                </a:solidFill>
              </a:rPr>
              <a:t>водителя автомобиля в </a:t>
            </a:r>
            <a:r>
              <a:rPr lang="ru-RU" sz="2000" u="sng" dirty="0">
                <a:solidFill>
                  <a:srgbClr val="FF0000"/>
                </a:solidFill>
              </a:rPr>
              <a:t>коде профессии </a:t>
            </a:r>
            <a:r>
              <a:rPr lang="ru-RU" sz="2000" dirty="0"/>
              <a:t>рабочего при заполнении формы ПУ-2 </a:t>
            </a:r>
            <a:r>
              <a:rPr lang="ru-RU" sz="2000" dirty="0">
                <a:solidFill>
                  <a:srgbClr val="FF0000"/>
                </a:solidFill>
              </a:rPr>
              <a:t>не отражается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 января 2015 г. водителям автомобилей необходимо устанавливать следующие разряды в </a:t>
            </a: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зависимости от </a:t>
            </a:r>
            <a:r>
              <a:rPr lang="ru-RU" altLang="ru-RU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категории управляемого ими механического транспортного средства (§ 1а выпуска 52 ЕТКС):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dirty="0">
                <a:latin typeface="Arial" pitchFamily="34" charset="0"/>
                <a:cs typeface="Arial" pitchFamily="34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232099"/>
              </p:ext>
            </p:extLst>
          </p:nvPr>
        </p:nvGraphicFramePr>
        <p:xfrm>
          <a:off x="457200" y="3861048"/>
          <a:ext cx="8435280" cy="2557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6756"/>
                <a:gridCol w="4136764"/>
                <a:gridCol w="2811760"/>
              </a:tblGrid>
              <a:tr h="574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1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непрерывный стаж работы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отсутствие дорожно-транспортных происшествий по вине водителя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866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2-й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менее 2 лет в качестве водителя автомобиля, управляющего </a:t>
                      </a:r>
                      <a:r>
                        <a:rPr lang="ru-RU" sz="1100" dirty="0" smtClean="0">
                          <a:effectLst/>
                        </a:rPr>
                        <a:t>механическим </a:t>
                      </a:r>
                      <a:r>
                        <a:rPr lang="ru-RU" sz="1100" dirty="0">
                          <a:effectLst/>
                        </a:rPr>
                        <a:t>транспортным средством соответствующей категории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течение последних 2 лет </a:t>
                      </a:r>
                      <a:r>
                        <a:rPr lang="ru-RU" sz="1100" dirty="0" smtClean="0">
                          <a:effectLst/>
                        </a:rPr>
                        <a:t>работы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117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1-й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не менее 1 года в качестве водителя автомобиля 2-го класса, управляющего механическим транспортным средством соответствующей категории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течение последних 3 лет </a:t>
                      </a:r>
                      <a:r>
                        <a:rPr lang="ru-RU" sz="1100" dirty="0" smtClean="0">
                          <a:effectLst/>
                        </a:rPr>
                        <a:t>работы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497319"/>
              </p:ext>
            </p:extLst>
          </p:nvPr>
        </p:nvGraphicFramePr>
        <p:xfrm>
          <a:off x="611560" y="1689376"/>
          <a:ext cx="8229600" cy="1451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100" dirty="0">
                          <a:effectLst/>
                        </a:rPr>
                        <a:t>Категория механического транспортного средства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Разряд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"B" либо "BE"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4-й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"C" либо "CE", кроме грузовых автомобилей (автопоездов) грузоподъемностью свыше 60 тонн (для автопоездов - суммарно по автомобилю и прицепу)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5-й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"D" либо "DE", автомобили МЧС, скорой (неотложной) медицинской помощи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6-й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"CE": автомобили грузоподъемностью свыше 60 тонн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7-й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538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6" r="-4"/>
          <a:stretch/>
        </p:blipFill>
        <p:spPr>
          <a:xfrm>
            <a:off x="-1" y="1240"/>
            <a:ext cx="9144001" cy="1068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16632"/>
            <a:ext cx="8892480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400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Анкета застрахованного лица по форме ПУ-1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844824"/>
            <a:ext cx="7776864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just"/>
            <a:endParaRPr dirty="0" lang="ru-RU" smtClean="0" sz="2400">
              <a:solidFill>
                <a:srgbClr val="009999"/>
              </a:solidFill>
            </a:endParaRPr>
          </a:p>
          <a:p>
            <a:pPr algn="just"/>
            <a:r>
              <a:rPr dirty="0" lang="ru-RU" smtClean="0" sz="2400">
                <a:solidFill>
                  <a:srgbClr val="009999"/>
                </a:solidFill>
              </a:rPr>
              <a:t>Заполняется </a:t>
            </a:r>
            <a:r>
              <a:rPr dirty="0" lang="ru-RU" sz="2400">
                <a:solidFill>
                  <a:srgbClr val="009999"/>
                </a:solidFill>
              </a:rPr>
              <a:t>на основании данных, содержащихся </a:t>
            </a:r>
            <a:r>
              <a:rPr b="1" dirty="0" lang="ru-RU" sz="2400">
                <a:solidFill>
                  <a:srgbClr val="C00000"/>
                </a:solidFill>
              </a:rPr>
              <a:t>в документе, удостоверяющем личность</a:t>
            </a:r>
            <a:r>
              <a:rPr dirty="0" lang="ru-RU" sz="2400">
                <a:solidFill>
                  <a:srgbClr val="009999"/>
                </a:solidFill>
              </a:rPr>
              <a:t> (паспорт, вид на жительство, удостоверение беженца), или </a:t>
            </a:r>
            <a:r>
              <a:rPr b="1" dirty="0" lang="ru-RU" sz="2400">
                <a:solidFill>
                  <a:srgbClr val="C00000"/>
                </a:solidFill>
              </a:rPr>
              <a:t>документе для выезда за границу </a:t>
            </a:r>
            <a:r>
              <a:rPr dirty="0" lang="ru-RU" sz="2400">
                <a:solidFill>
                  <a:srgbClr val="009999"/>
                </a:solidFill>
              </a:rPr>
              <a:t>(паспорте или ином документе, его заменяющем, предназначенном для выезда за границу и выданном соответствующим органом государства гражданской принадлежности либо обычного места жительства иностранного гражданина, лица без гражданства или международной организацией</a:t>
            </a:r>
            <a:r>
              <a:rPr dirty="0" lang="ru-RU" smtClean="0" sz="2400">
                <a:solidFill>
                  <a:srgbClr val="009999"/>
                </a:solidFill>
              </a:rPr>
              <a:t>)</a:t>
            </a:r>
            <a:r>
              <a:rPr altLang="ru-RU" dirty="0" lang="ru-RU" sz="2400"/>
              <a:t> </a:t>
            </a:r>
            <a:endParaRPr altLang="ru-RU" dirty="0" lang="ru-RU" smtClean="0" sz="2400"/>
          </a:p>
          <a:p>
            <a:pPr algn="just"/>
            <a:endParaRPr altLang="ru-RU" dirty="0" lang="ru-RU" smtClean="0" sz="2000">
              <a:solidFill>
                <a:srgbClr val="009999"/>
              </a:solidFill>
            </a:endParaRPr>
          </a:p>
          <a:p>
            <a:pPr algn="just"/>
            <a:r>
              <a:rPr altLang="ru-RU" dirty="0" lang="ru-RU" smtClean="0" sz="2000">
                <a:solidFill>
                  <a:srgbClr val="009999"/>
                </a:solidFill>
              </a:rPr>
              <a:t>При </a:t>
            </a:r>
            <a:r>
              <a:rPr altLang="ru-RU" dirty="0" lang="ru-RU" sz="2000">
                <a:solidFill>
                  <a:srgbClr val="009999"/>
                </a:solidFill>
              </a:rPr>
              <a:t>заполнении формы ПУ-1 в соответствии с данными, содержащимися в документе для выезда за границу, а также в случае письменного отказа гражданина от использования идентификационного номера для целей персонифицированного учета </a:t>
            </a:r>
            <a:r>
              <a:rPr altLang="ru-RU" dirty="0" lang="ru-RU" sz="2000" u="sng">
                <a:solidFill>
                  <a:srgbClr val="009999"/>
                </a:solidFill>
              </a:rPr>
              <a:t>страховой номер присваивается Фондом</a:t>
            </a:r>
            <a:r>
              <a:rPr altLang="ru-RU" dirty="0" lang="ru-RU" sz="2000">
                <a:solidFill>
                  <a:srgbClr val="009999"/>
                </a:solidFill>
              </a:rPr>
              <a:t>.</a:t>
            </a:r>
          </a:p>
          <a:p>
            <a:pPr algn="ctr"/>
            <a:endParaRPr dirty="0" lang="ru-RU" sz="280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6093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3" y="323364"/>
            <a:ext cx="859532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15" y="1988840"/>
            <a:ext cx="9129185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Общее </a:t>
            </a:r>
            <a:r>
              <a:rPr b="1" dirty="0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требование:</a:t>
            </a:r>
            <a:endParaRPr b="1" dirty="0" lang="ru-RU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5598" y="2492896"/>
            <a:ext cx="8552802" cy="2428371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 fontScale="92500"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ru-RU" smtClean="0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endParaRPr b="1" dirty="0" lang="ru-RU" smtClean="0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r>
              <a:rPr b="1" dirty="0" lang="ru-RU" sz="2400">
                <a:solidFill>
                  <a:srgbClr val="009999"/>
                </a:solidFill>
              </a:rPr>
              <a:t>При присвоении класса по профессии рабочего </a:t>
            </a:r>
            <a:r>
              <a:rPr b="1" dirty="0" lang="ru-RU" smtClean="0" sz="2400">
                <a:solidFill>
                  <a:srgbClr val="009999"/>
                </a:solidFill>
              </a:rPr>
              <a:t>«Водитель </a:t>
            </a:r>
            <a:r>
              <a:rPr b="1" dirty="0" lang="ru-RU" sz="2400">
                <a:solidFill>
                  <a:srgbClr val="009999"/>
                </a:solidFill>
              </a:rPr>
              <a:t>автомобиля», государственного служащего (квалификационный класс, классный чин, персональное звание, дипломатический ранг) заполняются только соответствующие графы подраздела </a:t>
            </a:r>
            <a:r>
              <a:rPr b="1" dirty="0" lang="ru-RU" smtClean="0" sz="2400">
                <a:solidFill>
                  <a:srgbClr val="009999"/>
                </a:solidFill>
              </a:rPr>
              <a:t>2.3, </a:t>
            </a:r>
            <a:r>
              <a:rPr b="1" dirty="0" lang="ru-RU" smtClean="0" sz="2400">
                <a:solidFill>
                  <a:srgbClr val="C00000"/>
                </a:solidFill>
              </a:rPr>
              <a:t>подразделы 2.1. и 2.2. не заполняются</a:t>
            </a:r>
            <a:endParaRPr b="1" dirty="0" lang="ru-RU" sz="2400">
              <a:solidFill>
                <a:srgbClr val="C00000"/>
              </a:solidFill>
            </a:endParaRPr>
          </a:p>
          <a:p>
            <a:endParaRPr b="1" dirty="0" lang="ru-RU" smtClean="0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pPr algn="just" marL="2873375"/>
            <a:endParaRPr b="1" dirty="0" lang="ru-RU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pPr algn="just" marL="2873375"/>
            <a:endParaRPr b="1" dirty="0" lang="ru-RU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007471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3" y="323364"/>
            <a:ext cx="859532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966678"/>
              </p:ext>
            </p:extLst>
          </p:nvPr>
        </p:nvGraphicFramePr>
        <p:xfrm>
          <a:off x="323528" y="2636912"/>
          <a:ext cx="8083550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4064031" imgW="6701194" name="Документ" progId="Word.Document.12" r:id="rId4" spid="_x0000_s62611">
                  <p:embed/>
                </p:oleObj>
              </mc:Choice>
              <mc:Fallback>
                <p:oleObj imgH="4064031" imgW="6701194" name="Документ" progId="Word.Document.12" r:id="rId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2636912"/>
                        <a:ext cx="8083550" cy="488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3" y="1609964"/>
            <a:ext cx="7920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>
                <a:solidFill>
                  <a:srgbClr val="C00000"/>
                </a:solidFill>
              </a:rPr>
              <a:t>2.3. Сведения о присвоении квалификационной категории, разряда, </a:t>
            </a:r>
            <a:r>
              <a:rPr b="1" dirty="0" lang="ru-RU" u="sng">
                <a:solidFill>
                  <a:srgbClr val="C00000"/>
                </a:solidFill>
              </a:rPr>
              <a:t>класса,</a:t>
            </a:r>
            <a:r>
              <a:rPr b="1" dirty="0" lang="ru-RU">
                <a:solidFill>
                  <a:srgbClr val="C00000"/>
                </a:solidFill>
              </a:rPr>
              <a:t> класса государственного служащего (квалификационного класса, классного чина, персонального звания, дипломатического ранга)</a:t>
            </a:r>
            <a:endParaRPr dirty="0" lang="ru-RU">
              <a:solidFill>
                <a:srgbClr val="C00000"/>
              </a:solidFill>
            </a:endParaRPr>
          </a:p>
        </p:txBody>
      </p:sp>
      <p:pic>
        <p:nvPicPr>
          <p:cNvPr id="62466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92280" y="4653136"/>
            <a:ext cx="432048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6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46" y="4632560"/>
            <a:ext cx="1428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09" name="Picture 45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644140"/>
            <a:ext cx="1296144" cy="22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30134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35" r="-4"/>
          <a:stretch/>
        </p:blipFill>
        <p:spPr>
          <a:xfrm>
            <a:off x="-1" y="1241"/>
            <a:ext cx="9144001" cy="10770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3" y="98048"/>
            <a:ext cx="859532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986054"/>
              </p:ext>
            </p:extLst>
          </p:nvPr>
        </p:nvGraphicFramePr>
        <p:xfrm>
          <a:off x="783282" y="2636912"/>
          <a:ext cx="7677150" cy="498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4049202" imgW="6231505" name="Документ" progId="Word.Document.12" r:id="rId4" spid="_x0000_s60682">
                  <p:embed/>
                </p:oleObj>
              </mc:Choice>
              <mc:Fallback>
                <p:oleObj imgH="4049202" imgW="6231505" name="Документ" progId="Word.Document.12" r:id="rId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3282" y="2636912"/>
                        <a:ext cx="7677150" cy="498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1424594"/>
            <a:ext cx="7416824" cy="552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dirty="0" lang="ru-RU" sz="240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26767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>
                <a:solidFill>
                  <a:srgbClr val="009999"/>
                </a:solidFill>
              </a:rPr>
              <a:t>В случае перевода </a:t>
            </a:r>
            <a:r>
              <a:rPr b="1" dirty="0" lang="ru-RU" smtClean="0">
                <a:solidFill>
                  <a:srgbClr val="009999"/>
                </a:solidFill>
              </a:rPr>
              <a:t>застрахованных </a:t>
            </a:r>
            <a:r>
              <a:rPr b="1" dirty="0" lang="ru-RU">
                <a:solidFill>
                  <a:srgbClr val="009999"/>
                </a:solidFill>
              </a:rPr>
              <a:t>лиц в представительствах и филиалах, выделенных на самостоятельный </a:t>
            </a:r>
            <a:r>
              <a:rPr b="1" dirty="0" lang="ru-RU" smtClean="0">
                <a:solidFill>
                  <a:srgbClr val="009999"/>
                </a:solidFill>
              </a:rPr>
              <a:t>баланс, код основания увольнения в форме </a:t>
            </a:r>
            <a:r>
              <a:rPr b="1" dirty="0" lang="ru-RU">
                <a:solidFill>
                  <a:srgbClr val="009999"/>
                </a:solidFill>
              </a:rPr>
              <a:t>ПУ-2 </a:t>
            </a:r>
            <a:r>
              <a:rPr b="1" dirty="0" lang="ru-RU" smtClean="0">
                <a:solidFill>
                  <a:srgbClr val="009999"/>
                </a:solidFill>
              </a:rPr>
              <a:t>указывается </a:t>
            </a:r>
            <a:r>
              <a:rPr b="1" dirty="0" lang="ru-RU" smtClean="0" sz="2800">
                <a:solidFill>
                  <a:srgbClr val="C00000"/>
                </a:solidFill>
              </a:rPr>
              <a:t>«0.0»</a:t>
            </a:r>
            <a:endParaRPr dirty="0" lang="ru-RU" sz="2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3237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645" y="908720"/>
            <a:ext cx="892899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r>
              <a:rPr b="1" dirty="0" lang="ru-RU" sz="1600">
                <a:solidFill>
                  <a:srgbClr val="009999"/>
                </a:solidFill>
              </a:rPr>
              <a:t>ПРИМЕР </a:t>
            </a:r>
            <a:r>
              <a:rPr b="1" dirty="0" lang="ru-RU" smtClean="0" sz="1600">
                <a:solidFill>
                  <a:srgbClr val="009999"/>
                </a:solidFill>
              </a:rPr>
              <a:t>: </a:t>
            </a:r>
            <a:r>
              <a:rPr dirty="0" lang="ru-RU" sz="1600">
                <a:solidFill>
                  <a:srgbClr val="009999"/>
                </a:solidFill>
              </a:rPr>
              <a:t>застрахованное лицо, работающее слесарем механосборочных работ второго разряда, </a:t>
            </a:r>
            <a:r>
              <a:rPr dirty="0" lang="ru-RU" sz="1600" u="sng">
                <a:solidFill>
                  <a:srgbClr val="009999"/>
                </a:solidFill>
              </a:rPr>
              <a:t>переводится на работу </a:t>
            </a:r>
            <a:r>
              <a:rPr dirty="0" lang="ru-RU" sz="1600">
                <a:solidFill>
                  <a:srgbClr val="009999"/>
                </a:solidFill>
              </a:rPr>
              <a:t>из филиала № 1 (последний день работы 25.05.2021) в филиал № 2 (начало работы 26.05.2021) (филиалы выделены на самостоятельный баланс</a:t>
            </a:r>
            <a:r>
              <a:rPr dirty="0" lang="ru-RU" smtClean="0" sz="1600">
                <a:solidFill>
                  <a:srgbClr val="009999"/>
                </a:solidFill>
              </a:rPr>
              <a:t>)</a:t>
            </a:r>
            <a:endParaRPr dirty="0" lang="ru-RU" sz="1600">
              <a:solidFill>
                <a:srgbClr val="009999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6" r="-4"/>
          <a:stretch/>
        </p:blipFill>
        <p:spPr>
          <a:xfrm>
            <a:off x="-11549" y="0"/>
            <a:ext cx="9144001" cy="10684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3" y="323364"/>
            <a:ext cx="859532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283108"/>
            <a:ext cx="9144001" cy="588398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905391"/>
              </p:ext>
            </p:extLst>
          </p:nvPr>
        </p:nvGraphicFramePr>
        <p:xfrm>
          <a:off x="299863" y="2564905"/>
          <a:ext cx="8229602" cy="1512169"/>
        </p:xfrm>
        <a:graphic>
          <a:graphicData uri="http://schemas.openxmlformats.org/drawingml/2006/table">
            <a:tbl>
              <a:tblPr bandRow="1" firstCol="1" firstRow="1">
                <a:tableStyleId>{5C22544A-7EE6-4342-B048-85BDC9FD1C3A}</a:tableStyleId>
              </a:tblPr>
              <a:tblGrid>
                <a:gridCol w="1221273"/>
                <a:gridCol w="1222919"/>
                <a:gridCol w="1222919"/>
                <a:gridCol w="1222919"/>
                <a:gridCol w="1112642"/>
                <a:gridCol w="1112642"/>
                <a:gridCol w="1114288"/>
              </a:tblGrid>
              <a:tr h="168216">
                <a:tc gridSpan="3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Сведения о приеме на работу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Сведения об увольнении с работы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01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дата приема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приказа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номер приказа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дата увольнения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дата приказа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приказа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код основания увольнения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</a:tr>
              <a:tr h="553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z="1600">
                          <a:effectLst/>
                        </a:rPr>
                        <a:t>25.05.2021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25.05.2021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20-О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z="1600">
                          <a:effectLst/>
                        </a:rPr>
                        <a:t>0.0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</a:tr>
            </a:tbl>
          </a:graphicData>
        </a:graphic>
      </p:graphicFrame>
      <p:sp>
        <p:nvSpPr>
          <p:cNvPr id="14" name="Rectangle 91"/>
          <p:cNvSpPr>
            <a:spLocks noChangeArrowheads="1"/>
          </p:cNvSpPr>
          <p:nvPr/>
        </p:nvSpPr>
        <p:spPr bwMode="auto">
          <a:xfrm>
            <a:off x="299863" y="1942320"/>
            <a:ext cx="89631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square">
            <a:prstTxWarp prst="textNoShape">
              <a:avLst/>
            </a:prstTxWarp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ru-RU" b="1" baseline="0" cap="none" dirty="0" i="0" kumimoji="0" lang="ru-RU" normalizeH="0" smtClean="0" strike="noStrike" sz="1600" u="none">
                <a:ln>
                  <a:noFill/>
                </a:ln>
                <a:solidFill>
                  <a:srgbClr val="009999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ПО ФИЛИАЛУ № 1   </a:t>
            </a:r>
          </a:p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ru-RU" b="0" baseline="0" cap="none" dirty="0" i="0" kumimoji="0" lang="ru-RU" normalizeH="0" smtClean="0" strike="noStrike" sz="600" u="none">
              <a:ln>
                <a:noFill/>
              </a:ln>
              <a:solidFill>
                <a:srgbClr val="009999"/>
              </a:solidFill>
              <a:effectLst/>
              <a:latin charset="0" pitchFamily="34" typeface="Arial"/>
              <a:cs charset="0" pitchFamily="34" typeface="Arial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altLang="ru-RU" b="0" baseline="0" cap="none" dirty="0" i="0" kumimoji="0" lang="ru-RU" normalizeH="0" smtClean="0" strike="noStrike" sz="1400" u="none">
                <a:ln>
                  <a:noFill/>
                </a:ln>
                <a:solidFill>
                  <a:srgbClr val="009999"/>
                </a:solidFill>
                <a:effectLst/>
                <a:latin charset="0" pitchFamily="18" typeface="Times New Roman"/>
                <a:ea charset="0" pitchFamily="34" typeface="Calibri"/>
                <a:cs charset="0" pitchFamily="18" typeface="Times New Roman"/>
              </a:rPr>
              <a:t>1. Сведения о приеме на работу и увольнении с работы</a:t>
            </a:r>
            <a:endParaRPr altLang="ru-RU" b="0" baseline="0" cap="none" dirty="0" i="0" kumimoji="0" lang="ru-RU" normalizeH="0" smtClean="0" strike="noStrike" sz="600" u="none">
              <a:ln>
                <a:noFill/>
              </a:ln>
              <a:solidFill>
                <a:srgbClr val="009999"/>
              </a:solidFill>
              <a:effectLst/>
              <a:latin charset="0" pitchFamily="34" typeface="Arial"/>
              <a:cs charset="0" pitchFamily="34" typeface="Arial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ru-RU" b="0" baseline="0" cap="none" dirty="0" i="0" kumimoji="0" lang="ru-RU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itchFamily="34" typeface="Arial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104059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645" y="908720"/>
            <a:ext cx="892899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endParaRPr dirty="0" lang="ru-RU" sz="160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6" r="-4"/>
          <a:stretch/>
        </p:blipFill>
        <p:spPr>
          <a:xfrm>
            <a:off x="15972" y="18492"/>
            <a:ext cx="9144001" cy="10684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3" y="323364"/>
            <a:ext cx="859532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283108"/>
            <a:ext cx="9144001" cy="588398"/>
          </a:xfrm>
          <a:prstGeom prst="rect">
            <a:avLst/>
          </a:prstGeom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335389"/>
              </p:ext>
            </p:extLst>
          </p:nvPr>
        </p:nvGraphicFramePr>
        <p:xfrm>
          <a:off x="299863" y="2654914"/>
          <a:ext cx="8229600" cy="2286645"/>
        </p:xfrm>
        <a:graphic>
          <a:graphicData uri="http://schemas.openxmlformats.org/drawingml/2006/table">
            <a:tbl>
              <a:tblPr bandRow="1" firstCol="1" firstRow="1">
                <a:tableStyleId>{5C22544A-7EE6-4342-B048-85BDC9FD1C3A}</a:tableStyleId>
              </a:tblPr>
              <a:tblGrid>
                <a:gridCol w="6185367"/>
                <a:gridCol w="2044233"/>
              </a:tblGrid>
              <a:tr h="29615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dirty="0" lang="ru-RU" sz="1050">
                          <a:effectLst/>
                        </a:rPr>
                        <a:t>Код должности служащего, профессии рабочего по Общегосударственному классификатору ОКРБ 014-2017 ”Занятия“</a:t>
                      </a:r>
                      <a:endParaRPr dirty="0"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307" marR="68307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8211-004-01-2-00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307" marR="68307" marT="0"/>
                </a:tc>
              </a:tr>
              <a:tr h="108985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b="1" dirty="0" kern="1200" lang="ru-RU" smtClean="0" sz="105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должности служащего, профессии рабочего в соответствии с квалификационными справочниками, утверждаемыми в порядке, определяемом Советом Министров Республики Беларусь, нормативными правовыми актами, регламентирующими деятельность работников по отдельным должностям служащих, и трудовым договором (полное наименование)</a:t>
                      </a:r>
                      <a:endParaRPr dirty="0" lang="ru-RU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307" marR="68307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z="1600">
                          <a:effectLst/>
                        </a:rPr>
                        <a:t>слесарь механосборочных работ</a:t>
                      </a:r>
                      <a:endParaRPr dirty="0"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z="1600">
                          <a:effectLst/>
                        </a:rPr>
                        <a:t>второго разряда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307" marR="68307" marT="0"/>
                </a:tc>
              </a:tr>
              <a:tr h="52888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dirty="0" lang="ru-RU" sz="1200">
                          <a:effectLst/>
                        </a:rPr>
                        <a:t>Наименование структурного подразделения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307" marR="68307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z="1600">
                          <a:effectLst/>
                        </a:rPr>
                        <a:t>механосборочный цех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307" marR="68307" marT="0"/>
                </a:tc>
              </a:tr>
              <a:tr h="299349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dirty="0" lang="ru-RU" sz="1200">
                          <a:effectLst/>
                        </a:rPr>
                        <a:t>Код работы по совместительству*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307" marR="68307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z="1600">
                          <a:effectLst/>
                        </a:rPr>
                        <a:t>0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307" marR="68307" marT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23527" y="1086927"/>
            <a:ext cx="84513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1600">
                <a:solidFill>
                  <a:srgbClr val="009999"/>
                </a:solidFill>
              </a:rPr>
              <a:t>2. Сведения о периодах работы по должности служащего, профессии рабочего</a:t>
            </a:r>
          </a:p>
          <a:p>
            <a:r>
              <a:rPr dirty="0" lang="ru-RU" sz="1600">
                <a:solidFill>
                  <a:srgbClr val="009999"/>
                </a:solidFill>
              </a:rPr>
              <a:t>2.1. Сведения о наименовании должности служащего, профессии рабочего, указанные в приказе (распоряжении) работодателя о приеме на работу, переводе (назначении)  на другую постоянную работу на основании штатного расписания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274335"/>
              </p:ext>
            </p:extLst>
          </p:nvPr>
        </p:nvGraphicFramePr>
        <p:xfrm>
          <a:off x="196766" y="5445224"/>
          <a:ext cx="8407682" cy="1258316"/>
        </p:xfrm>
        <a:graphic>
          <a:graphicData uri="http://schemas.openxmlformats.org/drawingml/2006/table">
            <a:tbl>
              <a:tblPr bandRow="1" firstCol="1" firstRow="1">
                <a:tableStyleId>{5C22544A-7EE6-4342-B048-85BDC9FD1C3A}</a:tableStyleId>
              </a:tblPr>
              <a:tblGrid>
                <a:gridCol w="1309917"/>
                <a:gridCol w="960157"/>
                <a:gridCol w="968565"/>
                <a:gridCol w="1091317"/>
                <a:gridCol w="1464618"/>
                <a:gridCol w="1193891"/>
                <a:gridCol w="674296"/>
                <a:gridCol w="744921"/>
              </a:tblGrid>
              <a:tr h="9334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Дата приема (перевода, назначения) по профессии рабочего, должности служащего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приказа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Номер приказа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Код вида трудового договора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увольнения (перевода) по профессии рабочего, должности служащего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Дата приказа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dirty="0" lang="ru-RU" sz="1200">
                          <a:effectLst/>
                        </a:rPr>
                        <a:t>Номер приказа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Код основания увольнения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/>
                </a:tc>
              </a:tr>
              <a:tr h="93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25.05.2021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25.05.2021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20-О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dirty="0" lang="ru-RU" sz="1600">
                          <a:effectLst/>
                        </a:rPr>
                        <a:t>0.0</a:t>
                      </a:r>
                      <a:endParaRPr dirty="0"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313917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ru-RU" b="0" baseline="0" cap="none" dirty="0" i="0" kumimoji="0" lang="ru-RU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itchFamily="34" typeface="Arial"/>
              <a:cs charset="0" pitchFamily="34" typeface="Arial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altLang="ru-RU" b="0" baseline="0" cap="none" dirty="0" i="0" kumimoji="0" lang="ru-RU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latin charset="0" pitchFamily="34" typeface="Arial"/>
              <a:cs charset="0" pitchFamily="34"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004" y="4869160"/>
            <a:ext cx="826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lang="ru-RU" smtClean="0" sz="1600"/>
          </a:p>
          <a:p>
            <a:r>
              <a:rPr dirty="0" lang="ru-RU" smtClean="0" sz="1600">
                <a:solidFill>
                  <a:srgbClr val="009999"/>
                </a:solidFill>
              </a:rPr>
              <a:t>2.2</a:t>
            </a:r>
            <a:r>
              <a:rPr dirty="0" lang="ru-RU" sz="1600">
                <a:solidFill>
                  <a:srgbClr val="009999"/>
                </a:solidFill>
              </a:rPr>
              <a:t>. Сведения о периоде работы по должности служащего, профессии рабочего </a:t>
            </a:r>
          </a:p>
        </p:txBody>
      </p:sp>
    </p:spTree>
    <p:extLst>
      <p:ext uri="{BB962C8B-B14F-4D97-AF65-F5344CB8AC3E}">
        <p14:creationId xmlns:p14="http://schemas.microsoft.com/office/powerpoint/2010/main" val="275255523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-21698"/>
            <a:ext cx="9183780" cy="12458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6" y="-21698"/>
            <a:ext cx="8873944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 sz="3200" u="sng">
                <a:solidFill>
                  <a:srgbClr val="009999"/>
                </a:solidFill>
              </a:rPr>
              <a:t>В форме ПУ-2 не заполняются: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2" y="908720"/>
            <a:ext cx="9206377" cy="5087273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mtClean="0" sz="2400">
                <a:solidFill>
                  <a:srgbClr val="009999"/>
                </a:solidFill>
              </a:rPr>
              <a:t>Сведения </a:t>
            </a:r>
            <a:r>
              <a:rPr b="1" dirty="0" lang="ru-RU" sz="2400">
                <a:solidFill>
                  <a:srgbClr val="009999"/>
                </a:solidFill>
              </a:rPr>
              <a:t>о временном переводе, совмещении должности служащего, профессии рабочего у одного работодателя в форме </a:t>
            </a:r>
            <a:r>
              <a:rPr b="1" dirty="0" lang="ru-RU" smtClean="0" sz="2400">
                <a:solidFill>
                  <a:srgbClr val="009999"/>
                </a:solidFill>
              </a:rPr>
              <a:t>ПУ-2.</a:t>
            </a:r>
            <a:endParaRPr b="1" dirty="0" lang="ru-RU" sz="2400">
              <a:solidFill>
                <a:srgbClr val="009999"/>
              </a:solidFill>
            </a:endParaRPr>
          </a:p>
          <a:p>
            <a:r>
              <a:rPr b="1" dirty="0" lang="ru-RU" sz="2400">
                <a:solidFill>
                  <a:srgbClr val="009999"/>
                </a:solidFill>
              </a:rPr>
              <a:t>(</a:t>
            </a:r>
            <a:r>
              <a:rPr dirty="0" lang="ru-RU" sz="2000" u="sng">
                <a:solidFill>
                  <a:srgbClr val="009999"/>
                </a:solidFill>
              </a:rPr>
              <a:t>в ред. постановления Правления Фонда соцзащиты от 05.08.2021 N 6</a:t>
            </a:r>
            <a:r>
              <a:rPr b="1" dirty="0" lang="ru-RU" sz="2400">
                <a:solidFill>
                  <a:srgbClr val="009999"/>
                </a:solidFill>
              </a:rPr>
              <a:t>)</a:t>
            </a:r>
          </a:p>
          <a:p>
            <a:pPr algn="l"/>
            <a:r>
              <a:rPr b="1" dirty="0" lang="ru-RU" smtClean="0" sz="2400">
                <a:solidFill>
                  <a:srgbClr val="009999"/>
                </a:solidFill>
              </a:rPr>
              <a:t>временное</a:t>
            </a:r>
            <a:r>
              <a:rPr dirty="0" lang="ru-RU" smtClean="0" sz="2400">
                <a:solidFill>
                  <a:srgbClr val="009999"/>
                </a:solidFill>
              </a:rPr>
              <a:t> </a:t>
            </a:r>
            <a:r>
              <a:rPr b="1" dirty="0" lang="ru-RU" sz="2400">
                <a:solidFill>
                  <a:srgbClr val="009999"/>
                </a:solidFill>
              </a:rPr>
              <a:t>перемещение</a:t>
            </a:r>
            <a:r>
              <a:rPr dirty="0" lang="ru-RU" sz="2400">
                <a:solidFill>
                  <a:srgbClr val="009999"/>
                </a:solidFill>
              </a:rPr>
              <a:t> в другое структурное подразделение, постоянное или временное перемещение на другое рабочее место в том же структурном подразделении и </a:t>
            </a:r>
            <a:r>
              <a:rPr dirty="0" lang="ru-RU" smtClean="0" sz="2400">
                <a:solidFill>
                  <a:srgbClr val="009999"/>
                </a:solidFill>
              </a:rPr>
              <a:t>т.д.</a:t>
            </a:r>
          </a:p>
          <a:p>
            <a:pPr algn="l"/>
            <a:r>
              <a:rPr dirty="0" lang="ru-RU" smtClean="0" sz="2400">
                <a:solidFill>
                  <a:srgbClr val="009999"/>
                </a:solidFill>
              </a:rPr>
              <a:t>В </a:t>
            </a:r>
            <a:r>
              <a:rPr dirty="0" lang="ru-RU" sz="2400">
                <a:solidFill>
                  <a:srgbClr val="009999"/>
                </a:solidFill>
              </a:rPr>
              <a:t>форме ПУ-2 отражаются сведения только о </a:t>
            </a:r>
            <a:r>
              <a:rPr b="1" dirty="0" lang="ru-RU" sz="2400">
                <a:solidFill>
                  <a:srgbClr val="009999"/>
                </a:solidFill>
              </a:rPr>
              <a:t>постоянном</a:t>
            </a:r>
            <a:r>
              <a:rPr dirty="0" lang="ru-RU" sz="2400">
                <a:solidFill>
                  <a:srgbClr val="009999"/>
                </a:solidFill>
              </a:rPr>
              <a:t> перемещении работника из одного структурного подразделения в другое (в другой отдел, сектор, управление и т.д.), поскольку изменяются данные в подразделе 2.1 раздела 2 формы ПУ-2</a:t>
            </a:r>
            <a:r>
              <a:rPr dirty="0" lang="ru-RU" smtClean="0" sz="2400">
                <a:solidFill>
                  <a:srgbClr val="009999"/>
                </a:solidFill>
              </a:rPr>
              <a:t>.</a:t>
            </a:r>
            <a:endParaRPr dirty="0" lang="ru-RU" sz="240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8209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35" r="-4"/>
          <a:stretch/>
        </p:blipFill>
        <p:spPr>
          <a:xfrm>
            <a:off x="-1" y="1241"/>
            <a:ext cx="9144001" cy="10770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3" y="98048"/>
            <a:ext cx="8595324" cy="175432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/>
            <a:r>
              <a:rPr b="1" dirty="0" lang="ru-RU" smtClean="0">
                <a:solidFill>
                  <a:srgbClr val="009999"/>
                </a:solidFill>
              </a:rPr>
              <a:t>Заполнение формы ПУ-2 по работнику, принятому на с/х предприятие 27.04.2021 оператором животноводческих комплексов в подразделение «МТК Слободка», который с 20.05.2021 </a:t>
            </a:r>
            <a:r>
              <a:rPr dirty="0" lang="ru-RU" smtClean="0" u="sng">
                <a:solidFill>
                  <a:srgbClr val="00B050"/>
                </a:solidFill>
              </a:rPr>
              <a:t>временно переведен </a:t>
            </a:r>
            <a:r>
              <a:rPr b="1" dirty="0" lang="ru-RU" smtClean="0">
                <a:solidFill>
                  <a:srgbClr val="009999"/>
                </a:solidFill>
              </a:rPr>
              <a:t>оператором машинного доения в подразделение «МТК Черея», а с 01.06.2021 вновь переведен оператором животноводческих комплексов в подразделение «МТК Слободка»</a:t>
            </a:r>
            <a:r>
              <a:rPr b="1" dirty="0" lang="ru-RU" smtClean="0" sz="2000">
                <a:solidFill>
                  <a:srgbClr val="009999"/>
                </a:solidFill>
              </a:rPr>
              <a:t/>
            </a:r>
            <a:br>
              <a:rPr b="1" dirty="0" lang="ru-RU" smtClean="0" sz="2000">
                <a:solidFill>
                  <a:srgbClr val="009999"/>
                </a:solidFill>
              </a:rPr>
            </a:br>
            <a:endParaRPr b="1" dirty="0" lang="ru-RU">
              <a:solidFill>
                <a:srgbClr val="006666"/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1424594"/>
            <a:ext cx="7416824" cy="552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b="1" dirty="0" lang="ru-RU" sz="240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556792"/>
            <a:ext cx="9001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b="1" dirty="0" lang="ru-RU" smtClean="0" sz="2400" u="sng">
              <a:solidFill>
                <a:srgbClr val="009999"/>
              </a:solidFill>
            </a:endParaRPr>
          </a:p>
          <a:p>
            <a:r>
              <a:rPr b="1" dirty="0" lang="ru-RU" smtClean="0" sz="2400" u="sng">
                <a:solidFill>
                  <a:srgbClr val="009999"/>
                </a:solidFill>
              </a:rPr>
              <a:t>За </a:t>
            </a:r>
            <a:r>
              <a:rPr b="1" dirty="0" lang="ru-RU" sz="2400" u="sng">
                <a:solidFill>
                  <a:srgbClr val="009999"/>
                </a:solidFill>
              </a:rPr>
              <a:t>2 кв. 2021 года в форме ПУ-2 заполняется:</a:t>
            </a:r>
            <a:endParaRPr dirty="0" lang="ru-RU" sz="2400">
              <a:solidFill>
                <a:srgbClr val="009999"/>
              </a:solidFill>
            </a:endParaRPr>
          </a:p>
          <a:p>
            <a:r>
              <a:rPr b="1" dirty="0" lang="ru-RU" sz="2400">
                <a:solidFill>
                  <a:srgbClr val="009999"/>
                </a:solidFill>
              </a:rPr>
              <a:t>Раздел 1.: </a:t>
            </a:r>
            <a:r>
              <a:rPr dirty="0" lang="ru-RU" sz="2400">
                <a:solidFill>
                  <a:srgbClr val="009999"/>
                </a:solidFill>
              </a:rPr>
              <a:t> дата приема-</a:t>
            </a:r>
            <a:r>
              <a:rPr b="1" dirty="0" lang="ru-RU" sz="2400">
                <a:solidFill>
                  <a:srgbClr val="009999"/>
                </a:solidFill>
              </a:rPr>
              <a:t>27.04.2021</a:t>
            </a:r>
            <a:r>
              <a:rPr dirty="0" lang="ru-RU" sz="2400">
                <a:solidFill>
                  <a:srgbClr val="009999"/>
                </a:solidFill>
              </a:rPr>
              <a:t>; соответствующие дата и номер приказа о приеме на работу.</a:t>
            </a:r>
          </a:p>
          <a:p>
            <a:r>
              <a:rPr b="1" dirty="0" lang="ru-RU" sz="2400">
                <a:solidFill>
                  <a:srgbClr val="009999"/>
                </a:solidFill>
              </a:rPr>
              <a:t>Раздел 2</a:t>
            </a:r>
            <a:r>
              <a:rPr dirty="0" lang="ru-RU" sz="2400">
                <a:solidFill>
                  <a:srgbClr val="009999"/>
                </a:solidFill>
              </a:rPr>
              <a:t>.</a:t>
            </a:r>
            <a:r>
              <a:rPr b="1" dirty="0" lang="ru-RU" sz="2400">
                <a:solidFill>
                  <a:srgbClr val="009999"/>
                </a:solidFill>
              </a:rPr>
              <a:t>подраздел 2.1.: </a:t>
            </a:r>
            <a:r>
              <a:rPr dirty="0" lang="ru-RU" sz="2400">
                <a:solidFill>
                  <a:srgbClr val="009999"/>
                </a:solidFill>
              </a:rPr>
              <a:t>код по ОКРБ 014-2017 «Занятия» - </a:t>
            </a:r>
            <a:r>
              <a:rPr b="1" dirty="0" lang="ru-RU" sz="2400">
                <a:solidFill>
                  <a:srgbClr val="009999"/>
                </a:solidFill>
              </a:rPr>
              <a:t>6121-010-01-6-00;</a:t>
            </a:r>
            <a:r>
              <a:rPr dirty="0" lang="ru-RU" sz="2400">
                <a:solidFill>
                  <a:srgbClr val="009999"/>
                </a:solidFill>
              </a:rPr>
              <a:t>наименование профессии рабочего - оператор животноводческих комплексов и механизированных ферм; наименование подразделения - «МТК Слободка»; код работы по совместительству</a:t>
            </a:r>
          </a:p>
          <a:p>
            <a:r>
              <a:rPr b="1" dirty="0" lang="ru-RU" sz="2400">
                <a:solidFill>
                  <a:srgbClr val="009999"/>
                </a:solidFill>
              </a:rPr>
              <a:t>Подраздел 2.2.: </a:t>
            </a:r>
            <a:r>
              <a:rPr dirty="0" lang="ru-RU" sz="2400">
                <a:solidFill>
                  <a:srgbClr val="009999"/>
                </a:solidFill>
              </a:rPr>
              <a:t>дата приема - 27.04.2021, соответствующие даты и номер приказа о приеме на работу; код вида трудового договора.</a:t>
            </a:r>
          </a:p>
          <a:p>
            <a:r>
              <a:rPr dirty="0" lang="ru-RU" sz="2400">
                <a:solidFill>
                  <a:srgbClr val="008000"/>
                </a:solidFill>
              </a:rPr>
              <a:t>Период работы при временном переводе в «МТК Черея» в форме ПУ-2 не отражается</a:t>
            </a:r>
            <a:r>
              <a:rPr dirty="0"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042446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116" y="323364"/>
            <a:ext cx="859532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" y="1772816"/>
            <a:ext cx="9129185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z="2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Общее </a:t>
            </a:r>
            <a:r>
              <a:rPr b="1" dirty="0" lang="ru-RU" smtClean="0" sz="20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требование:</a:t>
            </a:r>
            <a:endParaRPr b="1" dirty="0" lang="ru-RU" sz="20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4223" y="2420888"/>
            <a:ext cx="8552802" cy="2591925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 fontScale="92500"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ru-RU" smtClean="0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r>
              <a:rPr b="1" dirty="0" lang="ru-RU" sz="22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Раздел 2 заполняется на основании штатного расписания </a:t>
            </a:r>
            <a:r>
              <a:rPr dirty="0" lang="ru-RU" sz="2200" u="sng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отдельно по каждой должности </a:t>
            </a:r>
            <a:r>
              <a:rPr b="1" dirty="0" lang="ru-RU" sz="22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служащего, профессии рабочего, в случае, когда имеются отличия по наименованию профессии рабочего, должности служащего, наименованию структурного подразделения и коду работы по совместительству, в том числе при заключении трудового договора (контракта) по нескольким должностям служащих (профессиям рабочих</a:t>
            </a:r>
            <a:r>
              <a:rPr b="1" dirty="0" lang="ru-RU" smtClean="0" sz="22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)</a:t>
            </a:r>
          </a:p>
          <a:p>
            <a:endParaRPr b="1" dirty="0" lang="ru-RU" sz="2200">
              <a:solidFill>
                <a:srgbClr val="009999"/>
              </a:solidFill>
              <a:latin charset="0" pitchFamily="34" typeface="Arial"/>
              <a:ea typeface="+mn-ea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376758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6672"/>
            <a:ext cx="8928992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2555776" y="456679"/>
            <a:ext cx="1152128" cy="482736"/>
          </a:xfrm>
          <a:prstGeom prst="ellipse">
            <a:avLst/>
          </a:prstGeom>
          <a:noFill/>
          <a:ln w="508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12172"/>
      </p:ext>
    </p:extLst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3" y="323364"/>
            <a:ext cx="859532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Справочник </a:t>
            </a:r>
            <a:endParaRPr b="1" dirty="0" lang="ru-RU">
              <a:solidFill>
                <a:srgbClr val="006666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5598" y="1988840"/>
            <a:ext cx="8552802" cy="3744416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 fontScale="85000" lnSpcReduction="20000"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ru-RU" smtClean="0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endParaRPr b="1" dirty="0" lang="ru-RU" smtClean="0" sz="80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r>
              <a:rPr b="1" dirty="0" lang="ru-RU" smtClean="0" sz="42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Присвоение </a:t>
            </a:r>
            <a:r>
              <a:rPr b="1" dirty="0" lang="ru-RU" sz="42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квалификационной категории должности </a:t>
            </a:r>
            <a:r>
              <a:rPr b="1" dirty="0" lang="ru-RU" smtClean="0" sz="4200" u="sng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служащего,</a:t>
            </a:r>
            <a:r>
              <a:rPr b="1" dirty="0" lang="ru-RU" sz="42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 присвоении разряда по профессии </a:t>
            </a:r>
            <a:r>
              <a:rPr b="1" dirty="0" lang="ru-RU" smtClean="0" sz="4200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рабочего</a:t>
            </a:r>
            <a:endParaRPr b="1" dirty="0" lang="ru-RU" sz="4200">
              <a:latin charset="0" pitchFamily="34" typeface="Arial"/>
              <a:cs charset="0" pitchFamily="34" typeface="Arial"/>
            </a:endParaRPr>
          </a:p>
          <a:p>
            <a:endParaRPr b="1" dirty="0" lang="ru-RU" smtClean="0" sz="2800">
              <a:latin charset="0" pitchFamily="34" typeface="Arial"/>
              <a:cs charset="0" pitchFamily="34" typeface="Arial"/>
            </a:endParaRPr>
          </a:p>
          <a:p>
            <a:endParaRPr b="1" dirty="0" lang="ru-RU" sz="2800">
              <a:latin charset="0" pitchFamily="34" typeface="Arial"/>
              <a:cs charset="0" pitchFamily="34" typeface="Arial"/>
            </a:endParaRPr>
          </a:p>
          <a:p>
            <a:r>
              <a:rPr b="1" dirty="0" lang="ru-RU" smtClean="0" sz="2800">
                <a:latin charset="0" pitchFamily="34" typeface="Arial"/>
                <a:cs charset="0" pitchFamily="34" typeface="Arial"/>
              </a:rPr>
              <a:t> </a:t>
            </a:r>
            <a:endParaRPr b="1" dirty="0" lang="ru-RU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</p:txBody>
      </p:sp>
      <p:pic>
        <p:nvPicPr>
          <p:cNvPr id="6246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21" y="1099688"/>
            <a:ext cx="9143999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6876256" y="1002048"/>
            <a:ext cx="720080" cy="4853904"/>
          </a:xfrm>
          <a:prstGeom prst="ellipse">
            <a:avLst/>
          </a:prstGeom>
          <a:noFill/>
          <a:ln w="508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3598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6" r="-4"/>
          <a:stretch/>
        </p:blipFill>
        <p:spPr>
          <a:xfrm>
            <a:off x="-1" y="1240"/>
            <a:ext cx="9144001" cy="1068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03648" y="323364"/>
            <a:ext cx="5904656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Анкета застрахованного лица по форме ПУ-1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844824"/>
            <a:ext cx="7776864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z="3600">
                <a:solidFill>
                  <a:srgbClr val="C00000"/>
                </a:solidFill>
              </a:rPr>
              <a:t>Тип формы – регистрация </a:t>
            </a:r>
            <a:r>
              <a:rPr b="1" dirty="0" lang="ru-RU" sz="3600">
                <a:solidFill>
                  <a:srgbClr val="009999"/>
                </a:solidFill>
              </a:rPr>
              <a:t>обязательно заполнять по иностранным гражданам, принимаемым на работу на основании документа для выезда за границу или удостоверения </a:t>
            </a:r>
            <a:r>
              <a:rPr b="1" dirty="0" lang="ru-RU" smtClean="0" sz="3600">
                <a:solidFill>
                  <a:srgbClr val="009999"/>
                </a:solidFill>
              </a:rPr>
              <a:t>беженца</a:t>
            </a:r>
            <a:endParaRPr b="1" dirty="0" lang="ru-RU" sz="360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9530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-4399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3200" u="sng">
                <a:solidFill>
                  <a:srgbClr val="009999"/>
                </a:solidFill>
              </a:rPr>
              <a:t>Заполнение формы ПУ-2 по работнику, </a:t>
            </a:r>
            <a:endParaRPr b="1" dirty="0" lang="ru-RU" smtClean="0" sz="3200" u="sng">
              <a:solidFill>
                <a:srgbClr val="009999"/>
              </a:solidFill>
            </a:endParaRPr>
          </a:p>
          <a:p>
            <a:endParaRPr dirty="0" lang="ru-RU" sz="3200">
              <a:solidFill>
                <a:srgbClr val="009999"/>
              </a:solidFill>
            </a:endParaRPr>
          </a:p>
          <a:p>
            <a:endParaRPr dirty="0" lang="ru-RU" smtClean="0" sz="3200">
              <a:solidFill>
                <a:srgbClr val="009999"/>
              </a:solidFill>
            </a:endParaRPr>
          </a:p>
          <a:p>
            <a:r>
              <a:rPr dirty="0" lang="ru-RU" smtClean="0" sz="3200">
                <a:solidFill>
                  <a:srgbClr val="009999"/>
                </a:solidFill>
              </a:rPr>
              <a:t> </a:t>
            </a:r>
            <a:r>
              <a:rPr dirty="0" lang="ru-RU" sz="3200">
                <a:solidFill>
                  <a:srgbClr val="009999"/>
                </a:solidFill>
              </a:rPr>
              <a:t>работавшему по основному месту работы по профессии главный инженер (код профессии по ОКРБ 014-2017 «Занятия» </a:t>
            </a:r>
            <a:r>
              <a:rPr dirty="0" lang="ru-RU" sz="3200">
                <a:solidFill>
                  <a:srgbClr val="FF0000"/>
                </a:solidFill>
              </a:rPr>
              <a:t>1120-013-02-0-00</a:t>
            </a:r>
            <a:r>
              <a:rPr dirty="0" lang="ru-RU" sz="3200">
                <a:solidFill>
                  <a:srgbClr val="009999"/>
                </a:solidFill>
              </a:rPr>
              <a:t>).  </a:t>
            </a:r>
            <a:br>
              <a:rPr dirty="0" lang="ru-RU" sz="3200">
                <a:solidFill>
                  <a:srgbClr val="009999"/>
                </a:solidFill>
              </a:rPr>
            </a:br>
            <a:r>
              <a:rPr dirty="0" lang="ru-RU" sz="3200">
                <a:solidFill>
                  <a:srgbClr val="009999"/>
                </a:solidFill>
              </a:rPr>
              <a:t>С</a:t>
            </a:r>
            <a:r>
              <a:rPr b="1" dirty="0" lang="ru-RU" sz="3200" u="sng">
                <a:solidFill>
                  <a:srgbClr val="009999"/>
                </a:solidFill>
              </a:rPr>
              <a:t> </a:t>
            </a:r>
            <a:r>
              <a:rPr dirty="0" lang="ru-RU" sz="3200">
                <a:solidFill>
                  <a:srgbClr val="009999"/>
                </a:solidFill>
              </a:rPr>
              <a:t>01.05.2021 изменился код должности главного инженера-(1311-092-02-0-00</a:t>
            </a:r>
            <a:r>
              <a:rPr dirty="0" lang="ru-RU" smtClean="0" sz="3200">
                <a:solidFill>
                  <a:srgbClr val="009999"/>
                </a:solidFill>
              </a:rPr>
              <a:t>)</a:t>
            </a:r>
          </a:p>
          <a:p>
            <a:endParaRPr dirty="0" lang="ru-RU" sz="1600">
              <a:solidFill>
                <a:srgbClr val="009999"/>
              </a:solidFill>
            </a:endParaRPr>
          </a:p>
          <a:p>
            <a:endParaRPr dirty="0" lang="ru-RU" smtClean="0" sz="1600">
              <a:solidFill>
                <a:srgbClr val="009999"/>
              </a:solidFill>
            </a:endParaRPr>
          </a:p>
          <a:p>
            <a:r>
              <a:rPr dirty="0" lang="ru-RU" sz="1600">
                <a:solidFill>
                  <a:srgbClr val="009999"/>
                </a:solidFill>
              </a:rPr>
              <a:t/>
            </a:r>
            <a:br>
              <a:rPr dirty="0" lang="ru-RU" sz="1600">
                <a:solidFill>
                  <a:srgbClr val="009999"/>
                </a:solidFill>
              </a:rPr>
            </a:br>
            <a:endParaRPr dirty="0" lang="ru-RU">
              <a:solidFill>
                <a:srgbClr val="0099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67116"/>
            <a:ext cx="8748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lang="ru-RU" smtClean="0" sz="3200" u="sng">
              <a:solidFill>
                <a:srgbClr val="009999"/>
              </a:solidFill>
            </a:endParaRPr>
          </a:p>
          <a:p>
            <a:endParaRPr dirty="0" lang="ru-RU" sz="3200" u="sng">
              <a:solidFill>
                <a:srgbClr val="009999"/>
              </a:solidFill>
            </a:endParaRPr>
          </a:p>
          <a:p>
            <a:endParaRPr dirty="0" lang="ru-RU" smtClean="0" sz="3200" u="sng">
              <a:solidFill>
                <a:srgbClr val="009999"/>
              </a:solidFill>
            </a:endParaRPr>
          </a:p>
          <a:p>
            <a:endParaRPr dirty="0" lang="ru-RU" sz="3200" u="sng">
              <a:solidFill>
                <a:srgbClr val="009999"/>
              </a:solidFill>
            </a:endParaRPr>
          </a:p>
          <a:p>
            <a:endParaRPr dirty="0" lang="ru-RU" smtClean="0" sz="3200" u="sng">
              <a:solidFill>
                <a:srgbClr val="009999"/>
              </a:solidFill>
            </a:endParaRPr>
          </a:p>
          <a:p>
            <a:r>
              <a:rPr dirty="0" lang="ru-RU" smtClean="0" sz="3200" u="sng">
                <a:solidFill>
                  <a:srgbClr val="009999"/>
                </a:solidFill>
              </a:rPr>
              <a:t>за </a:t>
            </a:r>
            <a:r>
              <a:rPr dirty="0" lang="ru-RU" sz="3200" u="sng">
                <a:solidFill>
                  <a:srgbClr val="009999"/>
                </a:solidFill>
              </a:rPr>
              <a:t>2 кв. 2021 г. в форме ПУ-2 заполняется</a:t>
            </a:r>
            <a:r>
              <a:rPr dirty="0" lang="ru-RU" smtClean="0" sz="3200" u="sng">
                <a:solidFill>
                  <a:srgbClr val="009999"/>
                </a:solidFill>
              </a:rPr>
              <a:t>:</a:t>
            </a:r>
            <a:endParaRPr dirty="0" lang="ru-RU" sz="3200" u="sng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6944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-4399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2000">
                <a:solidFill>
                  <a:srgbClr val="009999"/>
                </a:solidFill>
              </a:rPr>
              <a:t>З</a:t>
            </a:r>
            <a:r>
              <a:rPr dirty="0" lang="ru-RU">
                <a:solidFill>
                  <a:srgbClr val="009999"/>
                </a:solidFill>
              </a:rPr>
              <a:t>аполнение формы ПУ-2 по работнику, </a:t>
            </a:r>
            <a:r>
              <a:rPr dirty="0" lang="ru-RU" smtClean="0">
                <a:solidFill>
                  <a:srgbClr val="009999"/>
                </a:solidFill>
              </a:rPr>
              <a:t>работавшему </a:t>
            </a:r>
            <a:r>
              <a:rPr dirty="0" lang="ru-RU">
                <a:solidFill>
                  <a:srgbClr val="009999"/>
                </a:solidFill>
              </a:rPr>
              <a:t>по основному месту работы по профессии главный инженер (код профессии по ОКРБ 014-2017 «Занятия» </a:t>
            </a:r>
            <a:r>
              <a:rPr dirty="0" lang="ru-RU">
                <a:solidFill>
                  <a:srgbClr val="FF0000"/>
                </a:solidFill>
              </a:rPr>
              <a:t>1120-013-02-0-00</a:t>
            </a:r>
            <a:r>
              <a:rPr dirty="0" lang="ru-RU">
                <a:solidFill>
                  <a:srgbClr val="009999"/>
                </a:solidFill>
              </a:rPr>
              <a:t>).  </a:t>
            </a:r>
            <a:br>
              <a:rPr dirty="0" lang="ru-RU">
                <a:solidFill>
                  <a:srgbClr val="009999"/>
                </a:solidFill>
              </a:rPr>
            </a:br>
            <a:r>
              <a:rPr dirty="0" lang="ru-RU" sz="1600">
                <a:solidFill>
                  <a:srgbClr val="009999"/>
                </a:solidFill>
              </a:rPr>
              <a:t>С</a:t>
            </a:r>
            <a:r>
              <a:rPr b="1" dirty="0" lang="ru-RU" sz="1600" u="sng">
                <a:solidFill>
                  <a:srgbClr val="009999"/>
                </a:solidFill>
              </a:rPr>
              <a:t> </a:t>
            </a:r>
            <a:r>
              <a:rPr dirty="0" lang="ru-RU" sz="1600">
                <a:solidFill>
                  <a:srgbClr val="009999"/>
                </a:solidFill>
              </a:rPr>
              <a:t>01.05.2021 изменился код должности главного инженера-(1311-092-02-0-00)</a:t>
            </a:r>
            <a:br>
              <a:rPr dirty="0" lang="ru-RU" sz="1600">
                <a:solidFill>
                  <a:srgbClr val="009999"/>
                </a:solidFill>
              </a:rPr>
            </a:br>
            <a:endParaRPr dirty="0" lang="ru-RU">
              <a:solidFill>
                <a:srgbClr val="0099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72930"/>
            <a:ext cx="91439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2000">
                <a:solidFill>
                  <a:srgbClr val="009999"/>
                </a:solidFill>
              </a:rPr>
              <a:t>Раздел </a:t>
            </a:r>
            <a:r>
              <a:rPr b="1" dirty="0" lang="ru-RU" sz="2000">
                <a:solidFill>
                  <a:srgbClr val="009999"/>
                </a:solidFill>
              </a:rPr>
              <a:t>2</a:t>
            </a:r>
            <a:r>
              <a:rPr dirty="0" lang="ru-RU" sz="2000">
                <a:solidFill>
                  <a:srgbClr val="009999"/>
                </a:solidFill>
              </a:rPr>
              <a:t>. «Сведения о периодах работы по должности служащего, профессии рабочего»:</a:t>
            </a:r>
            <a:r>
              <a:rPr dirty="0" lang="ru-RU" sz="2000">
                <a:solidFill>
                  <a:srgbClr val="00B050"/>
                </a:solidFill>
              </a:rPr>
              <a:t> </a:t>
            </a:r>
            <a:r>
              <a:rPr dirty="0" lang="ru-RU" sz="2000" u="sng">
                <a:solidFill>
                  <a:srgbClr val="FF0000"/>
                </a:solidFill>
              </a:rPr>
              <a:t>1120-013-02-0-00</a:t>
            </a:r>
            <a:endParaRPr dirty="0" lang="ru-RU" sz="2000" u="sng"/>
          </a:p>
          <a:p>
            <a:r>
              <a:rPr b="1" dirty="0" lang="ru-RU" sz="2000">
                <a:solidFill>
                  <a:srgbClr val="009999"/>
                </a:solidFill>
              </a:rPr>
              <a:t>Подраздел 2.1. </a:t>
            </a:r>
            <a:r>
              <a:rPr dirty="0" lang="ru-RU" sz="2000">
                <a:solidFill>
                  <a:srgbClr val="009999"/>
                </a:solidFill>
              </a:rPr>
              <a:t>«Сведения о наименовании должности служащего, профессии рабочего, указанные в приказе (распоряжении) работодателя о приеме на работу, переводе (назначении) на другую постоянную работу на основании штатного расписания»:</a:t>
            </a:r>
          </a:p>
          <a:p>
            <a:r>
              <a:rPr dirty="0" lang="ru-RU" sz="2000">
                <a:solidFill>
                  <a:srgbClr val="009999"/>
                </a:solidFill>
              </a:rPr>
              <a:t>«Код должности служащего, профессии рабочего по Общегосударственному классификатору ОКРБ 017-4-2017 «Занятия»-</a:t>
            </a:r>
            <a:r>
              <a:rPr b="1" dirty="0" lang="ru-RU" sz="2000">
                <a:solidFill>
                  <a:srgbClr val="009999"/>
                </a:solidFill>
              </a:rPr>
              <a:t> </a:t>
            </a:r>
            <a:r>
              <a:rPr b="1" dirty="0" lang="ru-RU" sz="2000">
                <a:solidFill>
                  <a:srgbClr val="FF0000"/>
                </a:solidFill>
              </a:rPr>
              <a:t>1120-013-02-0-00</a:t>
            </a:r>
            <a:r>
              <a:rPr dirty="0" lang="ru-RU" sz="2000">
                <a:solidFill>
                  <a:srgbClr val="FF0000"/>
                </a:solidFill>
              </a:rPr>
              <a:t>;</a:t>
            </a:r>
            <a:r>
              <a:rPr dirty="0" lang="ru-RU" sz="2000"/>
              <a:t> </a:t>
            </a:r>
            <a:r>
              <a:rPr dirty="0" lang="ru-RU" sz="2000">
                <a:solidFill>
                  <a:srgbClr val="009999"/>
                </a:solidFill>
              </a:rPr>
              <a:t>соответствующее наименование должности</a:t>
            </a:r>
          </a:p>
          <a:p>
            <a:r>
              <a:rPr dirty="0" lang="ru-RU" sz="2000">
                <a:solidFill>
                  <a:srgbClr val="009999"/>
                </a:solidFill>
              </a:rPr>
              <a:t>Главный инженер учреждения (организации) (должно соответствовать штатному расписанию), наименование структурного подразделения (при отсутствии –«0») и код работы по совместительству - «0» -основное место работы.</a:t>
            </a:r>
          </a:p>
          <a:p>
            <a:r>
              <a:rPr b="1" dirty="0" lang="ru-RU" sz="2000">
                <a:solidFill>
                  <a:srgbClr val="009999"/>
                </a:solidFill>
              </a:rPr>
              <a:t>Подраздел 2.2.</a:t>
            </a:r>
            <a:r>
              <a:rPr dirty="0" lang="ru-RU" sz="2000">
                <a:solidFill>
                  <a:srgbClr val="009999"/>
                </a:solidFill>
              </a:rPr>
              <a:t> «Сведения о периоде работы по должности служащего, профессии рабочего»:</a:t>
            </a:r>
          </a:p>
          <a:p>
            <a:r>
              <a:rPr dirty="0" lang="ru-RU" sz="2000">
                <a:solidFill>
                  <a:srgbClr val="009999"/>
                </a:solidFill>
              </a:rPr>
              <a:t>Дата увольнения-30.04.2021, соответствующие дата и номер приказа об увольнении с работы,</a:t>
            </a:r>
            <a:r>
              <a:rPr dirty="0" lang="ru-RU" sz="2000"/>
              <a:t> </a:t>
            </a:r>
            <a:r>
              <a:rPr dirty="0" lang="ru-RU" sz="2000">
                <a:solidFill>
                  <a:srgbClr val="FF0000"/>
                </a:solidFill>
              </a:rPr>
              <a:t>код основания увольнения-не заполняем</a:t>
            </a:r>
            <a:r>
              <a:rPr dirty="0" lang="ru-RU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458668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-4399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2000">
                <a:solidFill>
                  <a:srgbClr val="009999"/>
                </a:solidFill>
              </a:rPr>
              <a:t>З</a:t>
            </a:r>
            <a:r>
              <a:rPr dirty="0" lang="ru-RU">
                <a:solidFill>
                  <a:srgbClr val="009999"/>
                </a:solidFill>
              </a:rPr>
              <a:t>аполнение формы ПУ-2 по работнику, </a:t>
            </a:r>
            <a:r>
              <a:rPr dirty="0" lang="ru-RU" smtClean="0">
                <a:solidFill>
                  <a:srgbClr val="009999"/>
                </a:solidFill>
              </a:rPr>
              <a:t>работавшему </a:t>
            </a:r>
            <a:r>
              <a:rPr dirty="0" lang="ru-RU">
                <a:solidFill>
                  <a:srgbClr val="009999"/>
                </a:solidFill>
              </a:rPr>
              <a:t>по основному месту работы по профессии главный инженер (код профессии по ОКРБ 014-2017 «Занятия» </a:t>
            </a:r>
            <a:r>
              <a:rPr dirty="0" lang="ru-RU">
                <a:solidFill>
                  <a:srgbClr val="FF0000"/>
                </a:solidFill>
              </a:rPr>
              <a:t>1120-013-02-0-00</a:t>
            </a:r>
            <a:r>
              <a:rPr dirty="0" lang="ru-RU">
                <a:solidFill>
                  <a:srgbClr val="009999"/>
                </a:solidFill>
              </a:rPr>
              <a:t>).  </a:t>
            </a:r>
            <a:br>
              <a:rPr dirty="0" lang="ru-RU">
                <a:solidFill>
                  <a:srgbClr val="009999"/>
                </a:solidFill>
              </a:rPr>
            </a:br>
            <a:r>
              <a:rPr dirty="0" lang="ru-RU" sz="1600">
                <a:solidFill>
                  <a:srgbClr val="009999"/>
                </a:solidFill>
              </a:rPr>
              <a:t>С</a:t>
            </a:r>
            <a:r>
              <a:rPr b="1" dirty="0" lang="ru-RU" sz="1600" u="sng">
                <a:solidFill>
                  <a:srgbClr val="009999"/>
                </a:solidFill>
              </a:rPr>
              <a:t> </a:t>
            </a:r>
            <a:r>
              <a:rPr dirty="0" lang="ru-RU" sz="1600">
                <a:solidFill>
                  <a:srgbClr val="009999"/>
                </a:solidFill>
              </a:rPr>
              <a:t>01.05.2021 изменился код должности главного инженера-(1311-092-02-0-00)</a:t>
            </a:r>
            <a:br>
              <a:rPr dirty="0" lang="ru-RU" sz="1600">
                <a:solidFill>
                  <a:srgbClr val="009999"/>
                </a:solidFill>
              </a:rPr>
            </a:br>
            <a:endParaRPr dirty="0" lang="ru-RU">
              <a:solidFill>
                <a:srgbClr val="0099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-1049149"/>
            <a:ext cx="8964488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b="1" dirty="0" lang="ru-RU" smtClean="0">
              <a:solidFill>
                <a:srgbClr val="009999"/>
              </a:solidFill>
            </a:endParaRPr>
          </a:p>
          <a:p>
            <a:endParaRPr b="1" dirty="0" lang="ru-RU">
              <a:solidFill>
                <a:srgbClr val="009999"/>
              </a:solidFill>
            </a:endParaRPr>
          </a:p>
          <a:p>
            <a:endParaRPr b="1" dirty="0" lang="ru-RU" smtClean="0">
              <a:solidFill>
                <a:srgbClr val="009999"/>
              </a:solidFill>
            </a:endParaRPr>
          </a:p>
          <a:p>
            <a:endParaRPr b="1" dirty="0" lang="ru-RU">
              <a:solidFill>
                <a:srgbClr val="009999"/>
              </a:solidFill>
            </a:endParaRPr>
          </a:p>
          <a:p>
            <a:endParaRPr b="1" dirty="0" lang="ru-RU" smtClean="0">
              <a:solidFill>
                <a:srgbClr val="009999"/>
              </a:solidFill>
            </a:endParaRPr>
          </a:p>
          <a:p>
            <a:endParaRPr b="1" dirty="0" lang="ru-RU">
              <a:solidFill>
                <a:srgbClr val="009999"/>
              </a:solidFill>
            </a:endParaRPr>
          </a:p>
          <a:p>
            <a:endParaRPr b="1" dirty="0" lang="ru-RU" smtClean="0">
              <a:solidFill>
                <a:srgbClr val="009999"/>
              </a:solidFill>
            </a:endParaRPr>
          </a:p>
          <a:p>
            <a:endParaRPr b="1" dirty="0" lang="ru-RU">
              <a:solidFill>
                <a:srgbClr val="009999"/>
              </a:solidFill>
            </a:endParaRPr>
          </a:p>
          <a:p>
            <a:endParaRPr b="1" dirty="0" lang="ru-RU" smtClean="0">
              <a:solidFill>
                <a:srgbClr val="009999"/>
              </a:solidFill>
            </a:endParaRPr>
          </a:p>
          <a:p>
            <a:r>
              <a:rPr b="1" dirty="0" lang="ru-RU" smtClean="0" sz="2000">
                <a:solidFill>
                  <a:srgbClr val="009999"/>
                </a:solidFill>
              </a:rPr>
              <a:t>Раздел </a:t>
            </a:r>
            <a:r>
              <a:rPr b="1" dirty="0" lang="ru-RU" sz="2000">
                <a:solidFill>
                  <a:srgbClr val="009999"/>
                </a:solidFill>
              </a:rPr>
              <a:t>2</a:t>
            </a:r>
            <a:r>
              <a:rPr dirty="0" lang="ru-RU" sz="2000">
                <a:solidFill>
                  <a:srgbClr val="009999"/>
                </a:solidFill>
              </a:rPr>
              <a:t>. «Сведения о периодах работы по должности служащего, профессии рабочего»: </a:t>
            </a:r>
            <a:r>
              <a:rPr dirty="0" lang="ru-RU" sz="2000" u="sng">
                <a:solidFill>
                  <a:srgbClr val="009999"/>
                </a:solidFill>
              </a:rPr>
              <a:t>1311-092-02-0-00 </a:t>
            </a:r>
          </a:p>
          <a:p>
            <a:r>
              <a:rPr b="1" dirty="0" lang="ru-RU" sz="2000">
                <a:solidFill>
                  <a:srgbClr val="009999"/>
                </a:solidFill>
              </a:rPr>
              <a:t>Подраздел 2.1. </a:t>
            </a:r>
            <a:r>
              <a:rPr dirty="0" lang="ru-RU" sz="2000">
                <a:solidFill>
                  <a:srgbClr val="009999"/>
                </a:solidFill>
              </a:rPr>
              <a:t>«Сведения о наименовании должности служащего, профессии рабочего, указанные в приказе (распоряжении) работодателя о приеме на работу, переводе (назначении) на другую постоянную работу на основании штатного расписания»:</a:t>
            </a:r>
          </a:p>
          <a:p>
            <a:r>
              <a:rPr dirty="0" lang="ru-RU" sz="2000">
                <a:solidFill>
                  <a:srgbClr val="009999"/>
                </a:solidFill>
              </a:rPr>
              <a:t>«Код должности служащего, профессии рабочего по Общегосударственному классификатору ОКРБ 017-4-2017 «Занятия»- </a:t>
            </a:r>
            <a:r>
              <a:rPr dirty="0" lang="ru-RU" sz="2000" u="sng">
                <a:solidFill>
                  <a:srgbClr val="009999"/>
                </a:solidFill>
              </a:rPr>
              <a:t>1311-092-02-0-00</a:t>
            </a:r>
            <a:r>
              <a:rPr dirty="0" lang="ru-RU" sz="2000">
                <a:solidFill>
                  <a:srgbClr val="009999"/>
                </a:solidFill>
              </a:rPr>
              <a:t>; соответствующее наименование должности- Главный инженер учреждения (организации) в соответствии со штатным расписанием, наименование структурного подразделения (при отсутствии –«0») и код работы по совместительству - «0» -основное место работы.</a:t>
            </a:r>
          </a:p>
          <a:p>
            <a:r>
              <a:rPr b="1" dirty="0" lang="ru-RU" sz="2000">
                <a:solidFill>
                  <a:srgbClr val="009999"/>
                </a:solidFill>
              </a:rPr>
              <a:t>Подраздел 2.2.</a:t>
            </a:r>
            <a:r>
              <a:rPr dirty="0" lang="ru-RU" sz="2000">
                <a:solidFill>
                  <a:srgbClr val="009999"/>
                </a:solidFill>
              </a:rPr>
              <a:t> «Сведения о периоде работы по должности служащего, профессии рабочего»:</a:t>
            </a:r>
          </a:p>
          <a:p>
            <a:r>
              <a:rPr dirty="0" lang="ru-RU" sz="2000">
                <a:solidFill>
                  <a:srgbClr val="009999"/>
                </a:solidFill>
              </a:rPr>
              <a:t>Дата приема-01.05.2021, соответствующие дата и номер приказа о приеме и код вида трудового договора</a:t>
            </a:r>
            <a:r>
              <a:rPr dirty="0" lang="ru-RU" smtClean="0" sz="2000">
                <a:solidFill>
                  <a:srgbClr val="009999"/>
                </a:solidFill>
              </a:rPr>
              <a:t>.</a:t>
            </a:r>
            <a:endParaRPr dirty="0" lang="ru-RU" sz="200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7356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3" y="323364"/>
            <a:ext cx="859532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305342"/>
            <a:ext cx="90364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lang="ru-RU" smtClean="0">
              <a:solidFill>
                <a:srgbClr val="00B050"/>
              </a:solidFill>
            </a:endParaRPr>
          </a:p>
          <a:p>
            <a:pPr algn="ctr"/>
            <a:r>
              <a:rPr dirty="0" lang="ru-RU" smtClean="0" sz="2800">
                <a:solidFill>
                  <a:srgbClr val="009999"/>
                </a:solidFill>
              </a:rPr>
              <a:t>В </a:t>
            </a:r>
            <a:r>
              <a:rPr dirty="0" lang="ru-RU" sz="2800">
                <a:solidFill>
                  <a:srgbClr val="009999"/>
                </a:solidFill>
              </a:rPr>
              <a:t>связи с запросами плательщиков, возникающими при заполнении сведений о приеме и увольнении по форме ПУ-2, в связи с переводом с одной должности на другую или закрытии периодов работы в связи с вступившим в силу с 1 мая 2021 г. постановлением Министерства труда и социальной защиты Республики Беларусь от 22 марта 2021 г. № 20 «Об изменении Общегосударственного классификатора Республики Беларусь ОКРБ 014-2017 «Занятия» (ОКРБ 014-2017), </a:t>
            </a:r>
            <a:r>
              <a:rPr b="1" dirty="0" lang="ru-RU" sz="2800" u="sng">
                <a:solidFill>
                  <a:srgbClr val="009999"/>
                </a:solidFill>
              </a:rPr>
              <a:t>административная ответственность по статье 24.11 КоАП не применяется.</a:t>
            </a:r>
            <a:r>
              <a:rPr b="1" dirty="0" lang="ru-RU" u="sng">
                <a:solidFill>
                  <a:srgbClr val="009999"/>
                </a:solidFill>
              </a:rPr>
              <a:t/>
            </a:r>
            <a:br>
              <a:rPr b="1" dirty="0" lang="ru-RU" u="sng">
                <a:solidFill>
                  <a:srgbClr val="009999"/>
                </a:solidFill>
              </a:rPr>
            </a:br>
            <a:endParaRPr dirty="0" lang="ru-RU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7720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6632"/>
            <a:ext cx="8774837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Правила заполнения</a:t>
            </a:r>
          </a:p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сведений о приеме и увольнении по форме ПУ-2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36512" y="831093"/>
            <a:ext cx="9149268" cy="3694102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b="1" dirty="0" lang="ru-RU" smtClean="0" sz="3200"/>
              <a:t>Пример:</a:t>
            </a:r>
          </a:p>
          <a:p>
            <a:r>
              <a:rPr dirty="0" lang="ru-RU" smtClean="0" sz="3200">
                <a:latin charset="0" panose="02020603050405020304" pitchFamily="18" typeface="Times New Roman"/>
                <a:cs charset="0" panose="02020603050405020304" pitchFamily="18" typeface="Times New Roman"/>
              </a:rPr>
              <a:t>Работник принят в организацию </a:t>
            </a:r>
            <a:r>
              <a:rPr dirty="0" lang="ru-RU" smtClean="0" sz="3200">
                <a:solidFill>
                  <a:srgbClr val="FF0000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25.02.2002</a:t>
            </a:r>
            <a:r>
              <a:rPr dirty="0" lang="ru-RU" smtClean="0" sz="3200">
                <a:latin charset="0" panose="02020603050405020304" pitchFamily="18" typeface="Times New Roman"/>
                <a:cs charset="0" panose="02020603050405020304" pitchFamily="18" typeface="Times New Roman"/>
              </a:rPr>
              <a:t>, увольняется 04.07.2021.</a:t>
            </a:r>
          </a:p>
          <a:p>
            <a:r>
              <a:rPr dirty="0" lang="ru-RU" smtClean="0" sz="3200">
                <a:latin charset="0" panose="02020603050405020304" pitchFamily="18" typeface="Times New Roman"/>
                <a:cs charset="0" panose="02020603050405020304" pitchFamily="18" typeface="Times New Roman"/>
              </a:rPr>
              <a:t>Заполняем только раздел 1</a:t>
            </a:r>
          </a:p>
          <a:p>
            <a:r>
              <a:rPr dirty="0" lang="ru-RU" smtClean="0" sz="3200">
                <a:latin charset="0" panose="02020603050405020304" pitchFamily="18" typeface="Times New Roman"/>
                <a:cs charset="0" panose="02020603050405020304" pitchFamily="18" typeface="Times New Roman"/>
              </a:rPr>
              <a:t> увольнение 04.07.2021 </a:t>
            </a:r>
          </a:p>
          <a:p>
            <a:r>
              <a:rPr dirty="0" lang="ru-RU" smtClean="0" sz="1600">
                <a:solidFill>
                  <a:srgbClr val="FF0000"/>
                </a:solidFill>
              </a:rPr>
              <a:t>Ранее не  представлялись сведения </a:t>
            </a:r>
            <a:r>
              <a:rPr dirty="0" lang="ru-RU" sz="1600">
                <a:solidFill>
                  <a:srgbClr val="FF0000"/>
                </a:solidFill>
              </a:rPr>
              <a:t>по коду должности служащего, профессии рабочего</a:t>
            </a:r>
            <a:r>
              <a:rPr b="1" dirty="0" lang="ru-RU" sz="1600">
                <a:solidFill>
                  <a:srgbClr val="008080"/>
                </a:solidFill>
              </a:rPr>
              <a:t> </a:t>
            </a:r>
            <a:r>
              <a:rPr dirty="0" lang="ru-RU" sz="1600"/>
              <a:t>по Общегосударственному классификатору </a:t>
            </a:r>
            <a:endParaRPr dirty="0" lang="ru-RU" smtClean="0" sz="1600"/>
          </a:p>
          <a:p>
            <a:r>
              <a:rPr dirty="0" lang="ru-RU" smtClean="0" sz="1600"/>
              <a:t>ОКРБ </a:t>
            </a:r>
            <a:r>
              <a:rPr dirty="0" lang="ru-RU" sz="1600"/>
              <a:t>014-2017 «Занятия» (кроме сведений о присвоении квалификационной категории, разряда</a:t>
            </a:r>
            <a:r>
              <a:rPr dirty="0" lang="ru-RU" smtClean="0" sz="1600"/>
              <a:t>)</a:t>
            </a:r>
            <a:endParaRPr dirty="0" lang="ru-RU" sz="1600"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pic>
        <p:nvPicPr>
          <p:cNvPr id="6246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2" y="4525194"/>
            <a:ext cx="9138733" cy="243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30018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35" r="-4"/>
          <a:stretch/>
        </p:blipFill>
        <p:spPr>
          <a:xfrm>
            <a:off x="-3" y="-71151"/>
            <a:ext cx="9144001" cy="10770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6295" y="156475"/>
            <a:ext cx="8595324" cy="8617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ru-RU">
                <a:solidFill>
                  <a:srgbClr val="009999"/>
                </a:solidFill>
                <a:latin charset="0" pitchFamily="34" typeface="Arial"/>
                <a:cs charset="0" pitchFamily="34" typeface="Arial"/>
              </a:rPr>
              <a:t>За отчетные периоды 2003 год – 2 квартал 2019 года включительно   заполняется только 1 раздел</a:t>
            </a:r>
          </a:p>
          <a:p>
            <a:pPr algn="just" marL="2873375"/>
            <a:endParaRPr b="1" dirty="0" lang="ru-RU" sz="1400">
              <a:solidFill>
                <a:srgbClr val="009999"/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43608" y="1424594"/>
            <a:ext cx="7416824" cy="552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 sz="2400">
                <a:solidFill>
                  <a:srgbClr val="008000"/>
                </a:solidFill>
              </a:rPr>
              <a:t>Пример: отчетный период – 2 квартал 2019 года</a:t>
            </a:r>
            <a:endParaRPr b="1" dirty="0" lang="ru-RU" sz="2400">
              <a:solidFill>
                <a:srgbClr val="008000"/>
              </a:solidFill>
            </a:endParaRPr>
          </a:p>
        </p:txBody>
      </p:sp>
      <p:pic>
        <p:nvPicPr>
          <p:cNvPr id="6144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864096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9023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3" y="323364"/>
            <a:ext cx="859532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15" y="1660158"/>
            <a:ext cx="9129185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Общее </a:t>
            </a:r>
            <a:r>
              <a:rPr b="1" dirty="0" lang="ru-RU" smtClean="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требование:</a:t>
            </a:r>
            <a:endParaRPr b="1" dirty="0" lang="ru-RU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5597" y="2029490"/>
            <a:ext cx="8552802" cy="3539849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ru-RU" smtClean="0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endParaRPr b="1" dirty="0" lang="ru-RU" smtClean="0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r>
              <a:rPr b="1" dirty="0" lang="ru-RU" sz="2000">
                <a:solidFill>
                  <a:srgbClr val="009999"/>
                </a:solidFill>
              </a:rPr>
              <a:t>При увольнении с работы застрахованного лица (прекращении работы по трудовому договору (контракту) у данного работодателя), т.е. дата увольнения указана в разделе 1, </a:t>
            </a:r>
            <a:r>
              <a:rPr b="1" dirty="0" lang="ru-RU" smtClean="0" sz="2000">
                <a:solidFill>
                  <a:srgbClr val="009999"/>
                </a:solidFill>
              </a:rPr>
              <a:t>должны </a:t>
            </a:r>
            <a:r>
              <a:rPr b="1" dirty="0" lang="ru-RU" sz="2000">
                <a:solidFill>
                  <a:srgbClr val="009999"/>
                </a:solidFill>
              </a:rPr>
              <a:t>быть заполнены графы подраздела 2.1 и графы «Дата увольнения (перевода) по профессии рабочего, должности служащего», «Дата приказа», «Номер приказа», «Код основания увольнения» подраздела 2.2. </a:t>
            </a:r>
            <a:r>
              <a:rPr b="1" dirty="0" lang="ru-RU" sz="2000">
                <a:solidFill>
                  <a:srgbClr val="C00000"/>
                </a:solidFill>
              </a:rPr>
              <a:t>по всем актуальным профессиям рабочих, должностям </a:t>
            </a:r>
            <a:r>
              <a:rPr b="1" dirty="0" lang="ru-RU" smtClean="0" sz="2000">
                <a:solidFill>
                  <a:srgbClr val="C00000"/>
                </a:solidFill>
              </a:rPr>
              <a:t>служащих</a:t>
            </a:r>
          </a:p>
          <a:p>
            <a:endParaRPr b="1" dirty="0" lang="ru-RU" sz="2000">
              <a:solidFill>
                <a:srgbClr val="C00000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endParaRPr b="1" dirty="0" lang="ru-RU" sz="2000">
              <a:solidFill>
                <a:srgbClr val="C00000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pPr algn="just" marL="2873375"/>
            <a:endParaRPr b="1" dirty="0" lang="ru-RU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179492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1" y="116633"/>
            <a:ext cx="8964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3200"/>
              <a:t>Ошибки, допускаемые при подготовке форм ПУ-2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484785"/>
            <a:ext cx="91085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2400">
                <a:solidFill>
                  <a:srgbClr val="009999"/>
                </a:solidFill>
              </a:rPr>
              <a:t>Работник принят по двум должностям. При прекращении трудовых отношений с работодателем, следует заполнить: </a:t>
            </a:r>
          </a:p>
          <a:p>
            <a:r>
              <a:rPr b="1" dirty="0" lang="ru-RU" sz="2400">
                <a:solidFill>
                  <a:srgbClr val="009999"/>
                </a:solidFill>
              </a:rPr>
              <a:t>Раздел 1.</a:t>
            </a:r>
            <a:r>
              <a:rPr dirty="0" lang="ru-RU" sz="2400">
                <a:solidFill>
                  <a:srgbClr val="009999"/>
                </a:solidFill>
              </a:rPr>
              <a:t> «Сведения  о приеме на работу и увольнении с работы». Дата увольнения - 30.06.2021; соответствующие дата и номер приказа об увольнении с работы, код основания увольнения.</a:t>
            </a:r>
          </a:p>
          <a:p>
            <a:r>
              <a:rPr b="1" dirty="0" lang="ru-RU" sz="2400">
                <a:solidFill>
                  <a:srgbClr val="009999"/>
                </a:solidFill>
              </a:rPr>
              <a:t>Раздел 2</a:t>
            </a:r>
            <a:r>
              <a:rPr dirty="0" lang="ru-RU" sz="2400">
                <a:solidFill>
                  <a:srgbClr val="009999"/>
                </a:solidFill>
              </a:rPr>
              <a:t> «Сведения о периодах работы по должности служащего, профессии рабочего», </a:t>
            </a:r>
            <a:r>
              <a:rPr b="1" dirty="0" lang="ru-RU" sz="2400">
                <a:solidFill>
                  <a:srgbClr val="009999"/>
                </a:solidFill>
              </a:rPr>
              <a:t>подразделы 2.1.  и 2.2.  </a:t>
            </a:r>
            <a:r>
              <a:rPr dirty="0" lang="ru-RU" sz="2400">
                <a:solidFill>
                  <a:srgbClr val="009999"/>
                </a:solidFill>
              </a:rPr>
              <a:t>следует </a:t>
            </a:r>
            <a:r>
              <a:rPr dirty="0" lang="ru-RU" sz="2400" u="sng">
                <a:solidFill>
                  <a:srgbClr val="009999"/>
                </a:solidFill>
              </a:rPr>
              <a:t>заполнить дважды, </a:t>
            </a:r>
            <a:r>
              <a:rPr dirty="0" err="1" lang="ru-RU" sz="2400" u="sng">
                <a:solidFill>
                  <a:srgbClr val="009999"/>
                </a:solidFill>
              </a:rPr>
              <a:t>т.е</a:t>
            </a:r>
            <a:r>
              <a:rPr dirty="0" lang="ru-RU" sz="2400" u="sng">
                <a:solidFill>
                  <a:srgbClr val="009999"/>
                </a:solidFill>
              </a:rPr>
              <a:t> по каждой должности</a:t>
            </a:r>
          </a:p>
        </p:txBody>
      </p:sp>
      <p:pic>
        <p:nvPicPr>
          <p:cNvPr id="7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813690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123728" y="5438178"/>
            <a:ext cx="1080120" cy="41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5676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915591"/>
          </a:xfrm>
          <a:prstGeom prst="rect">
            <a:avLst/>
          </a:prstGeom>
        </p:spPr>
      </p:pic>
      <p:pic>
        <p:nvPicPr>
          <p:cNvPr id="2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079" y="3332973"/>
            <a:ext cx="12668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47987"/>
            <a:ext cx="864096" cy="12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01" y="2636912"/>
            <a:ext cx="763212" cy="21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622131"/>
            <a:ext cx="864096" cy="23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41" y="5183481"/>
            <a:ext cx="453233" cy="26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205"/>
            <a:ext cx="8856983" cy="506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6660232" y="4921955"/>
            <a:ext cx="1152128" cy="1046537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pic>
        <p:nvPicPr>
          <p:cNvPr id="65538" name="Picture 2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57" y="5168548"/>
            <a:ext cx="3639268" cy="147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57" y="1660594"/>
            <a:ext cx="1721991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31156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3915" y="-3073"/>
            <a:ext cx="9144001" cy="1915591"/>
          </a:xfrm>
          <a:prstGeom prst="rect">
            <a:avLst/>
          </a:prstGeom>
        </p:spPr>
      </p:pic>
      <p:pic>
        <p:nvPicPr>
          <p:cNvPr id="3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40768"/>
            <a:ext cx="1224137" cy="18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9"/>
            <a:ext cx="648072" cy="9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5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1"/>
            <a:ext cx="2249413" cy="43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5" y="305654"/>
            <a:ext cx="9158222" cy="216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284984"/>
            <a:ext cx="864870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rrowheads="1"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580"/>
            <a:ext cx="414046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4"/>
          <p:cNvPicPr>
            <a:picLocks noChangeArrowheads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" y="5661248"/>
            <a:ext cx="2924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2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941168"/>
            <a:ext cx="2808311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92858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1026"/>
          <p:cNvGraphicFramePr>
            <a:graphicFrameLocks noChangeAspect="1"/>
          </p:cNvGraphicFramePr>
          <p:nvPr/>
        </p:nvGraphicFramePr>
        <p:xfrm>
          <a:off x="838200" y="0"/>
          <a:ext cx="76962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Точечный рисунок" r:id="rId3" imgW="5296639" imgH="3591426" progId="Paint.Picture">
                  <p:embed/>
                </p:oleObj>
              </mc:Choice>
              <mc:Fallback>
                <p:oleObj name="Точечный рисунок" r:id="rId3" imgW="5296639" imgH="359142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0"/>
                        <a:ext cx="76962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6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Отсутствует </a:t>
            </a:r>
            <a:r>
              <a:rPr lang="ru-RU" sz="2000" dirty="0"/>
              <a:t>прием с таким же "кодом должности служащего, профессии рабочего" и "код работы по </a:t>
            </a:r>
            <a:r>
              <a:rPr lang="ru-RU" sz="2000" dirty="0" smtClean="0"/>
              <a:t>совместительству</a:t>
            </a:r>
            <a:r>
              <a:rPr lang="ru-RU" dirty="0"/>
              <a:t/>
            </a:r>
            <a:br>
              <a:rPr lang="ru-RU" dirty="0"/>
            </a:br>
            <a:r>
              <a:rPr lang="ru-RU" sz="1800" u="sng" dirty="0" smtClean="0">
                <a:solidFill>
                  <a:schemeClr val="accent6">
                    <a:lumMod val="75000"/>
                  </a:schemeClr>
                </a:solidFill>
              </a:rPr>
              <a:t>на ИЛС</a:t>
            </a:r>
            <a:endParaRPr lang="ru-RU" sz="18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3529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4" y="2886612"/>
            <a:ext cx="835292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9" y="4822226"/>
            <a:ext cx="6810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вал 5"/>
          <p:cNvSpPr/>
          <p:nvPr/>
        </p:nvSpPr>
        <p:spPr>
          <a:xfrm>
            <a:off x="3851920" y="2204864"/>
            <a:ext cx="1656184" cy="436857"/>
          </a:xfrm>
          <a:prstGeom prst="ellipse">
            <a:avLst/>
          </a:prstGeom>
          <a:noFill/>
          <a:ln w="508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87624" y="5013175"/>
            <a:ext cx="1944216" cy="432049"/>
          </a:xfrm>
          <a:prstGeom prst="ellipse">
            <a:avLst/>
          </a:prstGeom>
          <a:noFill/>
          <a:ln w="508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808313" cy="436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6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6" r="-4"/>
          <a:stretch/>
        </p:blipFill>
        <p:spPr>
          <a:xfrm>
            <a:off x="-1" y="1240"/>
            <a:ext cx="9144001" cy="1068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" y="49354"/>
            <a:ext cx="9269759" cy="86177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endParaRPr dirty="0" lang="ru-RU" smtClean="0"/>
          </a:p>
          <a:p>
            <a:pPr algn="ctr"/>
            <a:r>
              <a:rPr dirty="0" lang="ru-RU" smtClean="0" sz="3200" u="sng"/>
              <a:t>Для понимания </a:t>
            </a:r>
            <a:r>
              <a:rPr dirty="0" lang="ru-RU" sz="3200" u="sng"/>
              <a:t>причин возврата форм ПУ-2</a:t>
            </a:r>
            <a:endParaRPr b="1" dirty="0" lang="ru-RU" sz="3200" u="sng">
              <a:solidFill>
                <a:srgbClr val="006666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268760"/>
            <a:ext cx="86409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08720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dirty="0" lang="ru-RU" smtClean="0" sz="3200">
                <a:solidFill>
                  <a:srgbClr val="009999"/>
                </a:solidFill>
              </a:rPr>
              <a:t>разработана </a:t>
            </a:r>
            <a:r>
              <a:rPr dirty="0" lang="ru-RU" sz="3200">
                <a:solidFill>
                  <a:srgbClr val="009999"/>
                </a:solidFill>
              </a:rPr>
              <a:t>форма просмотра данных, которые находились на ИЛС до поступления формы и что получится в результате приема формы. Форма просмотра вызывается из меню, отображаемого по клику правой кнопки мыши на любой строке ошибочного документа при просмотре списка документов в пачке.</a:t>
            </a:r>
          </a:p>
          <a:p>
            <a:pPr algn="just"/>
            <a:r>
              <a:rPr dirty="0" lang="ru-RU" sz="3200">
                <a:solidFill>
                  <a:srgbClr val="009999"/>
                </a:solidFill>
              </a:rPr>
              <a:t>Данные отображаются в скомпонованном виде по разделам</a:t>
            </a:r>
            <a:r>
              <a:rPr dirty="0" lang="ru-RU" smtClean="0" sz="3200">
                <a:solidFill>
                  <a:srgbClr val="009999"/>
                </a:solidFill>
              </a:rPr>
              <a:t>.</a:t>
            </a:r>
            <a:endParaRPr dirty="0" lang="ru-RU" sz="320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8345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6" r="-4"/>
          <a:stretch/>
        </p:blipFill>
        <p:spPr>
          <a:xfrm>
            <a:off x="-1" y="1240"/>
            <a:ext cx="9144001" cy="1068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323364"/>
            <a:ext cx="7848872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  <a:endParaRPr b="1" dirty="0" lang="ru-RU">
              <a:solidFill>
                <a:srgbClr val="006666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268760"/>
            <a:ext cx="86409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</p:txBody>
      </p:sp>
      <p:pic>
        <p:nvPicPr>
          <p:cNvPr descr="image004" id="65538" name="Рисунок 1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9674"/>
            <a:ext cx="8352928" cy="49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85745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6" r="-4"/>
          <a:stretch/>
        </p:blipFill>
        <p:spPr>
          <a:xfrm>
            <a:off x="-1" y="1240"/>
            <a:ext cx="9144001" cy="1068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2" y="65988"/>
            <a:ext cx="9144000" cy="80021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endParaRPr dirty="0" lang="ru-RU" smtClean="0"/>
          </a:p>
          <a:p>
            <a:pPr algn="ctr"/>
            <a:r>
              <a:rPr dirty="0" lang="ru-RU" smtClean="0" sz="2800" u="sng"/>
              <a:t>Для понимания </a:t>
            </a:r>
            <a:r>
              <a:rPr dirty="0" lang="ru-RU" sz="2800" u="sng"/>
              <a:t>причин возврата форм ПУ-2</a:t>
            </a:r>
            <a:endParaRPr b="1" dirty="0" lang="ru-RU" sz="2800" u="sng">
              <a:solidFill>
                <a:srgbClr val="006666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1268760"/>
            <a:ext cx="86409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908720"/>
            <a:ext cx="8748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dirty="0" lang="ru-RU" smtClean="0" sz="2200"/>
              <a:t>Расшифровка </a:t>
            </a:r>
            <a:r>
              <a:rPr dirty="0" lang="ru-RU" sz="2200"/>
              <a:t>формата сведений, например для строки ##.##.#### - 09.12.2020 [T]        </a:t>
            </a:r>
            <a:endParaRPr dirty="0" lang="ru-RU" smtClean="0" sz="2200"/>
          </a:p>
          <a:p>
            <a:pPr algn="just"/>
            <a:r>
              <a:rPr dirty="0" lang="ru-RU" smtClean="0" sz="2200"/>
              <a:t> </a:t>
            </a:r>
            <a:r>
              <a:rPr dirty="0" lang="ru-RU" sz="2200"/>
              <a:t>&lt;0&gt;&lt;3221-001-02-0-00&gt;&lt;МЕДИЦИНСКАЯ СЕСТРА-СПЕЦИАЛИСТ (МЕДИЦИНСКАЯ СЕСТРА)&gt;&lt;0&gt;</a:t>
            </a:r>
          </a:p>
          <a:p>
            <a:pPr algn="just"/>
            <a:r>
              <a:rPr dirty="0" lang="ru-RU" sz="2200"/>
              <a:t>##.##.#### - дата отсутствует;</a:t>
            </a:r>
          </a:p>
          <a:p>
            <a:pPr algn="just"/>
            <a:r>
              <a:rPr dirty="0" lang="ru-RU" sz="2200">
                <a:solidFill>
                  <a:srgbClr val="009999"/>
                </a:solidFill>
              </a:rPr>
              <a:t>[T] – запись удовлетворяет требованиям (является корректной в части компоновки);</a:t>
            </a:r>
          </a:p>
          <a:p>
            <a:pPr algn="just"/>
            <a:r>
              <a:rPr dirty="0" lang="ru-RU" sz="2200"/>
              <a:t>&lt;&gt; - значения реквизитов подразделов 2.1 и 2.2 в порядке следования:</a:t>
            </a:r>
          </a:p>
          <a:p>
            <a:r>
              <a:rPr dirty="0" lang="ru-RU" sz="2200"/>
              <a:t>- код работы по совместительству</a:t>
            </a:r>
          </a:p>
          <a:p>
            <a:r>
              <a:rPr dirty="0" lang="ru-RU" sz="2200"/>
              <a:t>- код профессии (должности)</a:t>
            </a:r>
          </a:p>
          <a:p>
            <a:r>
              <a:rPr dirty="0" lang="ru-RU" sz="2200"/>
              <a:t>- наименование профессии (должности)</a:t>
            </a:r>
          </a:p>
          <a:p>
            <a:r>
              <a:rPr dirty="0" lang="ru-RU" sz="2200"/>
              <a:t>- наименование подразделения</a:t>
            </a:r>
          </a:p>
          <a:p>
            <a:r>
              <a:rPr dirty="0" lang="ru-RU" sz="2400"/>
              <a:t> </a:t>
            </a:r>
          </a:p>
        </p:txBody>
      </p:sp>
      <p:pic>
        <p:nvPicPr>
          <p:cNvPr id="64514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915" y="4399860"/>
            <a:ext cx="4419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34469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576" r="-4"/>
          <a:stretch/>
        </p:blipFill>
        <p:spPr>
          <a:xfrm>
            <a:off x="-1" y="1240"/>
            <a:ext cx="9144001" cy="10684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576" y="323364"/>
            <a:ext cx="7848872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>
                <a:solidFill>
                  <a:srgbClr val="006666"/>
                </a:solidFill>
                <a:latin charset="0" pitchFamily="34" typeface="Arial"/>
                <a:cs charset="0" pitchFamily="34" typeface="Arial"/>
              </a:rPr>
              <a:t>Сведения о приеме и увольнении по форме ПУ-2</a:t>
            </a:r>
            <a:endParaRPr b="1" dirty="0" lang="ru-RU">
              <a:solidFill>
                <a:srgbClr val="006666"/>
              </a:solidFill>
              <a:latin charset="0" pitchFamily="34" typeface="Arial"/>
              <a:cs charset="0" pitchFamily="34"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836712"/>
            <a:ext cx="864096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  <a:p>
            <a:pPr algn="ctr"/>
            <a:endParaRPr dirty="0" lang="ru-RU">
              <a:solidFill>
                <a:schemeClr val="tx1"/>
              </a:solidFill>
            </a:endParaRPr>
          </a:p>
          <a:p>
            <a:pPr algn="ctr"/>
            <a:endParaRPr dirty="0" lang="ru-RU" smtClean="0">
              <a:solidFill>
                <a:schemeClr val="tx1"/>
              </a:solidFill>
            </a:endParaRPr>
          </a:p>
        </p:txBody>
      </p:sp>
      <p:pic>
        <p:nvPicPr>
          <p:cNvPr descr="image002" id="66562" name="Рисунок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908720"/>
            <a:ext cx="9036496" cy="53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3419259" y="5243330"/>
            <a:ext cx="1127922" cy="432049"/>
          </a:xfrm>
          <a:prstGeom prst="ellipse">
            <a:avLst/>
          </a:prstGeom>
          <a:noFill/>
          <a:ln w="508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57295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3" y="1412776"/>
            <a:ext cx="9144002" cy="4673294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 fontScale="92500" lnSpcReduction="20000"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ru-RU" smtClean="0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endParaRPr b="1" dirty="0" lang="ru-RU" smtClean="0" sz="80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pPr marL="137160"/>
            <a:r>
              <a:rPr b="1" dirty="0" lang="ru-RU" smtClean="0" sz="9500">
                <a:solidFill>
                  <a:srgbClr val="009999"/>
                </a:solidFill>
              </a:rPr>
              <a:t>форма </a:t>
            </a:r>
            <a:r>
              <a:rPr b="1" dirty="0" lang="ru-RU" sz="9500">
                <a:solidFill>
                  <a:srgbClr val="009999"/>
                </a:solidFill>
              </a:rPr>
              <a:t>ПУ-3</a:t>
            </a:r>
            <a:r>
              <a:rPr dirty="0" lang="ru-RU" sz="9500">
                <a:solidFill>
                  <a:srgbClr val="009999"/>
                </a:solidFill>
              </a:rPr>
              <a:t/>
            </a:r>
            <a:br>
              <a:rPr dirty="0" lang="ru-RU" sz="9500">
                <a:solidFill>
                  <a:srgbClr val="009999"/>
                </a:solidFill>
              </a:rPr>
            </a:br>
            <a:endParaRPr dirty="0" lang="ru-RU" sz="9500">
              <a:solidFill>
                <a:srgbClr val="009999"/>
              </a:solidFill>
            </a:endParaRPr>
          </a:p>
          <a:p>
            <a:endParaRPr b="1" dirty="0" lang="ru-RU" smtClean="0" sz="2800">
              <a:latin charset="0" pitchFamily="34" typeface="Arial"/>
              <a:cs charset="0" pitchFamily="34" typeface="Arial"/>
            </a:endParaRPr>
          </a:p>
          <a:p>
            <a:endParaRPr b="1" dirty="0" lang="ru-RU" sz="2800">
              <a:latin charset="0" pitchFamily="34" typeface="Arial"/>
              <a:cs charset="0" pitchFamily="34" typeface="Arial"/>
            </a:endParaRPr>
          </a:p>
          <a:p>
            <a:r>
              <a:rPr b="1" dirty="0" lang="ru-RU" smtClean="0" sz="2800">
                <a:latin charset="0" pitchFamily="34" typeface="Arial"/>
                <a:cs charset="0" pitchFamily="34" typeface="Arial"/>
              </a:rPr>
              <a:t> </a:t>
            </a:r>
            <a:endParaRPr b="1" dirty="0" lang="ru-RU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83682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700808"/>
            <a:ext cx="9036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indent="0" marL="137160">
              <a:buNone/>
            </a:pPr>
            <a:r>
              <a:rPr dirty="0" lang="ru-RU" sz="4000"/>
              <a:t>19 июня 2021г. введена уголовная ответственность за уклонение от уплаты обязательных страховых взносов. </a:t>
            </a:r>
          </a:p>
          <a:p>
            <a:pPr algn="ctr" indent="0" marL="137160">
              <a:buNone/>
            </a:pPr>
            <a:r>
              <a:rPr dirty="0" lang="ru-RU" sz="4000"/>
              <a:t>(ст. 243-3 УК).</a:t>
            </a:r>
          </a:p>
        </p:txBody>
      </p:sp>
    </p:spTree>
    <p:extLst>
      <p:ext uri="{BB962C8B-B14F-4D97-AF65-F5344CB8AC3E}">
        <p14:creationId xmlns:p14="http://schemas.microsoft.com/office/powerpoint/2010/main" val="354697879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21794" y="18080"/>
            <a:ext cx="9165796" cy="1744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10898" y="1340768"/>
            <a:ext cx="9144004" cy="4673294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 fontScale="92500" lnSpcReduction="20000"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dirty="0" lang="ru-RU" sz="40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*</a:t>
            </a:r>
            <a:r>
              <a:rPr dirty="0" lang="ru-RU" smtClean="0" sz="37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один </a:t>
            </a:r>
            <a:r>
              <a:rPr dirty="0" lang="ru-RU" sz="37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раз в квартал в течение месяца, следующего за отчетным кварталом, и содержит сведения, относящиеся к отчетному </a:t>
            </a:r>
            <a:r>
              <a:rPr dirty="0" lang="ru-RU" smtClean="0" sz="37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периоду</a:t>
            </a:r>
          </a:p>
          <a:p>
            <a:pPr algn="just"/>
            <a:r>
              <a:rPr dirty="0" lang="ru-RU" smtClean="0" sz="37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*</a:t>
            </a:r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Форма ПУ-3 (тип формы - назначение пенсии) представляется в течение 5 рабочих дней со дня подачи застрахованным лицом заявления о назначении пенсии (перерасчете назначенной пенсии, переводе с одного вида пенсии на другой) работодателю, в орган по труду, занятости и социальной защите, в орган Фонда социальной защиты населения. Форма ПУ-3 (тип формы - назначение пенсии) представляется также при возникновении необходимости корректировки представленной ранее информации по указанному типу формы.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" y="0"/>
            <a:ext cx="88204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dirty="0" lang="ru-RU" smtClean="0" sz="3200">
              <a:solidFill>
                <a:srgbClr val="009999"/>
              </a:solidFill>
            </a:endParaRPr>
          </a:p>
          <a:p>
            <a:r>
              <a:rPr dirty="0" lang="ru-RU" smtClean="0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Форма </a:t>
            </a:r>
            <a:r>
              <a:rPr dirty="0" lang="ru-RU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ПУ-3 </a:t>
            </a:r>
            <a:r>
              <a:rPr dirty="0" lang="ru-RU" smtClean="0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представляется</a:t>
            </a:r>
            <a:r>
              <a:rPr dirty="0" lang="ru-RU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7925442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20699" y="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0699" y="1422581"/>
            <a:ext cx="9144002" cy="4673294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dirty="0" lang="ru-RU" smtClean="0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работодателем </a:t>
            </a:r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 основании документов бухгалтерского учета и иных документов о начислении, уплате обязательных страховых взносов, периоде (периодах) занятости работников на работах, подлежащих включению в специальный стаж</a:t>
            </a:r>
            <a:r>
              <a:rPr dirty="0" lang="ru-RU" smtClean="0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dirty="0" lang="ru-RU" smtClean="0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(</a:t>
            </a:r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 </a:t>
            </a:r>
            <a:r>
              <a:rPr dirty="0" err="1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т.ч</a:t>
            </a:r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 лицевых счетов, расчетных ведомостей)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" y="0"/>
            <a:ext cx="8820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Форма ПУ-3 </a:t>
            </a:r>
            <a:r>
              <a:rPr dirty="0" lang="ru-RU" smtClean="0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заполняется</a:t>
            </a:r>
            <a:r>
              <a:rPr dirty="0" lang="ru-RU" sz="3600">
                <a:latin charset="0" panose="02020603050405020304" pitchFamily="18" typeface="Times New Roman"/>
                <a:cs charset="0" panose="02020603050405020304" pitchFamily="18"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4570515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20699" y="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1422581"/>
            <a:ext cx="9164700" cy="4673294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dirty="0" lang="ru-RU" smtClean="0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</a:p>
          <a:p>
            <a:r>
              <a:rPr dirty="0" lang="ru-RU" smtClean="0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 </a:t>
            </a:r>
            <a:r>
              <a:rPr dirty="0" lang="ru-RU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случае уплаты обязательных страховых взносов не в полном объеме </a:t>
            </a:r>
            <a:r>
              <a:rPr dirty="0" lang="ru-RU" sz="36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сумма уплаченных</a:t>
            </a:r>
            <a:r>
              <a:rPr dirty="0" lang="ru-RU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обязательных страховых взносов указывается работодателем по всем застрахованным лицам в формах ПУ-3 </a:t>
            </a:r>
            <a:r>
              <a:rPr dirty="0" lang="ru-RU" sz="36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пропорционально</a:t>
            </a:r>
            <a:r>
              <a:rPr dirty="0" lang="ru-RU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начисленным обязательным страховым взносам за отчетный </a:t>
            </a:r>
            <a:r>
              <a:rPr dirty="0" lang="ru-RU" smtClean="0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период</a:t>
            </a:r>
            <a:r>
              <a:rPr dirty="0" lang="ru-RU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" y="0"/>
            <a:ext cx="88204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Форма ПУ-3 </a:t>
            </a:r>
            <a:r>
              <a:rPr dirty="0" lang="ru-RU" smtClean="0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заполняется</a:t>
            </a:r>
            <a:r>
              <a:rPr dirty="0" lang="ru-RU" sz="3600">
                <a:latin charset="0" panose="02020603050405020304" pitchFamily="18" typeface="Times New Roman"/>
                <a:cs charset="0" panose="02020603050405020304" pitchFamily="18"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7428417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8229600" cy="3749675"/>
          </a:xfrm>
        </p:spPr>
        <p:txBody>
          <a:bodyPr/>
          <a:lstStyle/>
          <a:p>
            <a:pPr algn="ctr" eaLnBrk="1" hangingPunct="1"/>
            <a:r>
              <a:rPr lang="ru-RU" altLang="ru-RU" sz="4000" dirty="0" smtClean="0">
                <a:solidFill>
                  <a:srgbClr val="009999"/>
                </a:solidFill>
              </a:rPr>
              <a:t>При изменении значений </a:t>
            </a:r>
            <a:br>
              <a:rPr lang="ru-RU" altLang="ru-RU" sz="4000" dirty="0" smtClean="0">
                <a:solidFill>
                  <a:srgbClr val="009999"/>
                </a:solidFill>
              </a:rPr>
            </a:br>
            <a:r>
              <a:rPr lang="ru-RU" altLang="ru-RU" sz="4000" dirty="0" smtClean="0">
                <a:solidFill>
                  <a:srgbClr val="009999"/>
                </a:solidFill>
              </a:rPr>
              <a:t>реквизитов необходимо </a:t>
            </a:r>
            <a:r>
              <a:rPr lang="ru-RU" altLang="ru-RU" sz="4000" u="sng" dirty="0" smtClean="0">
                <a:solidFill>
                  <a:srgbClr val="009999"/>
                </a:solidFill>
              </a:rPr>
              <a:t>заполнять все изменившиеся реквизиты</a:t>
            </a:r>
            <a:r>
              <a:rPr lang="ru-RU" altLang="ru-RU" sz="4000" dirty="0" smtClean="0">
                <a:solidFill>
                  <a:srgbClr val="009999"/>
                </a:solidFill>
              </a:rPr>
              <a:t> </a:t>
            </a:r>
            <a:br>
              <a:rPr lang="ru-RU" altLang="ru-RU" sz="4000" dirty="0" smtClean="0">
                <a:solidFill>
                  <a:srgbClr val="009999"/>
                </a:solidFill>
              </a:rPr>
            </a:br>
            <a:r>
              <a:rPr lang="ru-RU" altLang="ru-RU" sz="4000" dirty="0" smtClean="0">
                <a:solidFill>
                  <a:srgbClr val="009999"/>
                </a:solidFill>
              </a:rPr>
              <a:t>в форме ПУ-</a:t>
            </a:r>
            <a:r>
              <a:rPr lang="en-US" altLang="ru-RU" sz="4000" dirty="0" smtClean="0">
                <a:solidFill>
                  <a:srgbClr val="009999"/>
                </a:solidFill>
              </a:rPr>
              <a:t>1</a:t>
            </a:r>
            <a:r>
              <a:rPr lang="ru-RU" altLang="ru-RU" sz="4000" dirty="0" smtClean="0">
                <a:solidFill>
                  <a:srgbClr val="009999"/>
                </a:solidFill>
              </a:rPr>
              <a:t> «Анкета застрахованного лица»</a:t>
            </a:r>
          </a:p>
        </p:txBody>
      </p:sp>
    </p:spTree>
    <p:extLst>
      <p:ext uri="{BB962C8B-B14F-4D97-AF65-F5344CB8AC3E}">
        <p14:creationId xmlns:p14="http://schemas.microsoft.com/office/powerpoint/2010/main" val="13125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7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3" y="168688"/>
            <a:ext cx="90364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dirty="0" lang="ru-RU" sz="32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Основные требования по </a:t>
            </a:r>
            <a:r>
              <a:rPr dirty="0" lang="ru-RU" smtClean="0" sz="32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заполнению форм </a:t>
            </a:r>
            <a:r>
              <a:rPr dirty="0" lang="ru-RU" sz="32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ПУ-3</a:t>
            </a:r>
            <a:endParaRPr dirty="0" lang="ru-RU" sz="3200"/>
          </a:p>
        </p:txBody>
      </p:sp>
      <p:sp>
        <p:nvSpPr>
          <p:cNvPr id="5" name="Прямоугольник 4"/>
          <p:cNvSpPr/>
          <p:nvPr/>
        </p:nvSpPr>
        <p:spPr>
          <a:xfrm>
            <a:off x="107503" y="1268760"/>
            <a:ext cx="88569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dirty="0" lang="ru-RU" smtClean="0">
              <a:solidFill>
                <a:srgbClr val="009999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/>
            <a:r>
              <a:rPr dirty="0" lang="ru-RU" smtClean="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Если </a:t>
            </a:r>
            <a:r>
              <a:rPr dirty="0" lang="ru-RU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зарплата доначисляется, то такие суммы указываются в месяцах, за которые они должны быть начислены. </a:t>
            </a:r>
          </a:p>
          <a:p>
            <a:pPr algn="just"/>
            <a:r>
              <a:rPr dirty="0" lang="ru-RU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Доплата до минимальной заработной платы </a:t>
            </a:r>
            <a:r>
              <a:rPr dirty="0" lang="ru-RU" smtClean="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указывается в </a:t>
            </a:r>
            <a:r>
              <a:rPr dirty="0" lang="ru-RU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месяце, за который должна быть начислена.</a:t>
            </a:r>
          </a:p>
          <a:p>
            <a:pPr algn="just"/>
            <a:endParaRPr dirty="0" lang="ru-RU">
              <a:solidFill>
                <a:srgbClr val="009999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r>
              <a:rPr dirty="0" lang="ru-RU">
                <a:solidFill>
                  <a:srgbClr val="009999"/>
                </a:solidFill>
              </a:rPr>
              <a:t>Доплата до МЗП, является частью зарплаты, которую наниматель обязан доплатить работнику, когда его начисленная зарплата оказалась ниже размера МЗП с учетом отработанного времени.</a:t>
            </a:r>
          </a:p>
          <a:p>
            <a:r>
              <a:rPr dirty="0" lang="ru-RU">
                <a:solidFill>
                  <a:srgbClr val="009999"/>
                </a:solidFill>
              </a:rPr>
              <a:t>Таким образом, доплату до МЗП следует отражать в форме ПУ-3, как и зарплату, в месяце, за который она должна быть начислена </a:t>
            </a:r>
          </a:p>
          <a:p>
            <a:r>
              <a:rPr dirty="0" lang="ru-RU">
                <a:solidFill>
                  <a:srgbClr val="009999"/>
                </a:solidFill>
              </a:rPr>
              <a:t>Размер МЗП в течение года индексируется. Поэтому доплата производится до уровня МЗП с учетом индексации . На практике об индексации МЗП за отчетный месяц может стать известно после того, как зарплата начислена и выплачена. В этом случае доплату до МЗП за данный месяц начисляют в следующем месяце. И в такой ситуации доплата до МЗП является </a:t>
            </a:r>
            <a:r>
              <a:rPr dirty="0" err="1" lang="ru-RU">
                <a:solidFill>
                  <a:srgbClr val="009999"/>
                </a:solidFill>
              </a:rPr>
              <a:t>доначисленной</a:t>
            </a:r>
            <a:r>
              <a:rPr dirty="0" lang="ru-RU">
                <a:solidFill>
                  <a:srgbClr val="009999"/>
                </a:solidFill>
              </a:rPr>
              <a:t> зарплатой и отражается в форме ПУ-3 в месяце, за который она начислена.</a:t>
            </a:r>
          </a:p>
        </p:txBody>
      </p:sp>
    </p:spTree>
    <p:extLst>
      <p:ext uri="{BB962C8B-B14F-4D97-AF65-F5344CB8AC3E}">
        <p14:creationId xmlns:p14="http://schemas.microsoft.com/office/powerpoint/2010/main" val="175067798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3" y="13855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"/>
            <a:ext cx="91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32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Основные требования по </a:t>
            </a:r>
            <a:r>
              <a:rPr dirty="0" lang="ru-RU" smtClean="0" sz="32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заполнению  форм </a:t>
            </a:r>
            <a:r>
              <a:rPr dirty="0" lang="ru-RU" sz="32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ПУ-3</a:t>
            </a:r>
            <a:endParaRPr dirty="0" lang="ru-RU" sz="3200"/>
          </a:p>
        </p:txBody>
      </p:sp>
      <p:sp>
        <p:nvSpPr>
          <p:cNvPr id="3" name="Прямоугольник 2"/>
          <p:cNvSpPr/>
          <p:nvPr/>
        </p:nvSpPr>
        <p:spPr>
          <a:xfrm>
            <a:off x="-3" y="1556792"/>
            <a:ext cx="90364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dirty="0" lang="ru-RU" smtClean="0" sz="40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Суммы </a:t>
            </a:r>
            <a:r>
              <a:rPr dirty="0" lang="ru-RU" sz="40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отпускных и пособий по временной нетрудоспособности отражаются в форме ПУ-3 в месяце, </a:t>
            </a:r>
            <a:r>
              <a:rPr dirty="0" lang="ru-RU" sz="40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 который начислены</a:t>
            </a:r>
          </a:p>
          <a:p>
            <a:pPr algn="just"/>
            <a:endParaRPr dirty="0" lang="ru-RU" sz="3200">
              <a:solidFill>
                <a:srgbClr val="009999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424671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3" y="1412776"/>
            <a:ext cx="9144002" cy="4673294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 lnSpcReduction="10000"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dirty="0" lang="ru-RU" sz="40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отражаются суммы выплат всех видов в денежном и (или) натуральном выражении, на которые согласно законодательству начислялись страховые взносы. </a:t>
            </a:r>
          </a:p>
          <a:p>
            <a:pPr algn="just"/>
            <a:endParaRPr dirty="0" lang="ru-RU" sz="1800">
              <a:solidFill>
                <a:srgbClr val="009999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/>
            <a:r>
              <a:rPr dirty="0" lang="ru-RU" sz="1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Для работодателей и работающих граждан определен порог суммы выплат, превышение которого не является объектом для начисления обязательных страховых взносов в ФСЗН. </a:t>
            </a:r>
          </a:p>
          <a:p>
            <a:pPr algn="just"/>
            <a:r>
              <a:rPr dirty="0" lang="ru-RU" sz="1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Максимальное ограничение установлено в размере пятикратной величины средней заработной платы работников в республике за месяц, предшествующий месяцу, за который уплачиваются обязательные страховые взносы .</a:t>
            </a:r>
            <a:endParaRPr dirty="0" lang="ru-RU" sz="4000">
              <a:solidFill>
                <a:srgbClr val="009999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241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4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 графе “Сумма выплат (дохода), на которые начисляются страховые взносы” </a:t>
            </a:r>
            <a:endParaRPr b="1" dirty="0" lang="ru-RU" sz="2400"/>
          </a:p>
        </p:txBody>
      </p:sp>
    </p:spTree>
    <p:extLst>
      <p:ext uri="{BB962C8B-B14F-4D97-AF65-F5344CB8AC3E}">
        <p14:creationId xmlns:p14="http://schemas.microsoft.com/office/powerpoint/2010/main" val="135326774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32688" y="1412776"/>
            <a:ext cx="9144002" cy="4673294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dirty="0" lang="ru-RU" smtClean="0" sz="2400">
              <a:solidFill>
                <a:srgbClr val="009999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/>
            <a:r>
              <a:rPr dirty="0" lang="ru-RU" smtClean="0" sz="24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Отражаются </a:t>
            </a:r>
            <a:r>
              <a:rPr dirty="0" lang="ru-RU" sz="24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только пособия по временной нетрудоспособности, по беременности и родам и доплата к нему, а также оплата дополнительного свободного от работы дня, предоставляемого ежемесячно матери (мачехе) или отцу (отчиму), опекуну (попечителю), воспитывающей (воспитывающему) ребенка-инвалида в возрасте до 18 лет. </a:t>
            </a:r>
          </a:p>
          <a:p>
            <a:pPr algn="just"/>
            <a:endParaRPr dirty="0" lang="ru-RU" sz="2400">
              <a:solidFill>
                <a:srgbClr val="009999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/>
            <a:r>
              <a:rPr dirty="0" lang="ru-RU" sz="24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Иные пособия</a:t>
            </a:r>
            <a:r>
              <a:rPr dirty="0" lang="ru-RU" sz="24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, выплачиваемые за счет средств ФСЗН, указываются </a:t>
            </a:r>
            <a:r>
              <a:rPr dirty="0" lang="ru-RU" smtClean="0" sz="24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только в </a:t>
            </a:r>
            <a:r>
              <a:rPr dirty="0" lang="ru-RU" sz="24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графе 4 по строке 1 </a:t>
            </a:r>
            <a:r>
              <a:rPr dirty="0" lang="ru-RU" sz="24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пояснительной записки </a:t>
            </a:r>
            <a:r>
              <a:rPr dirty="0" lang="ru-RU" sz="24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 формам ПУ-3 </a:t>
            </a:r>
            <a:endParaRPr b="1" dirty="0" lang="ru-RU" sz="24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txBody>
          <a:bodyPr>
            <a:noAutofit/>
          </a:bodyPr>
          <a:lstStyle/>
          <a:p>
            <a:pPr algn="just"/>
            <a:r>
              <a:rPr b="1" dirty="0" lang="ru-RU" smtClean="0" sz="32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Графа </a:t>
            </a:r>
            <a:r>
              <a:rPr b="1" dirty="0" lang="ru-RU" sz="32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“Сумма пособий по временной нетрудоспособности</a:t>
            </a:r>
            <a:r>
              <a:rPr b="1" dirty="0" lang="ru-RU" smtClean="0" sz="32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”</a:t>
            </a:r>
            <a:r>
              <a:rPr dirty="0" lang="ru-RU" smtClean="0" sz="32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ru-RU" smtClean="0" sz="32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dirty="0" lang="ru-RU" sz="3200">
              <a:solidFill>
                <a:srgbClr val="009999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264391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3" y="-3411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1424511"/>
            <a:ext cx="9179501" cy="4884666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altLang="ru-RU" dirty="0" lang="ru-RU" smtClean="0" sz="32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*</a:t>
            </a:r>
            <a:r>
              <a:rPr altLang="ru-RU" dirty="0" lang="ru-RU" smtClean="0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заполняется </a:t>
            </a:r>
            <a:r>
              <a:rPr altLang="ru-RU" dirty="0" lang="ru-RU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для всех месяцев, в которых сумма уплаченных страховых взносов больше нуля</a:t>
            </a:r>
          </a:p>
          <a:p>
            <a:pPr algn="just"/>
            <a:r>
              <a:rPr altLang="ru-RU" dirty="0" lang="ru-RU" smtClean="0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*исключаются </a:t>
            </a:r>
            <a:r>
              <a:rPr altLang="ru-RU" dirty="0" lang="ru-RU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периоды отпуска без сохранения заработной </a:t>
            </a:r>
            <a:r>
              <a:rPr altLang="ru-RU" dirty="0" lang="ru-RU" smtClean="0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платы, периоды </a:t>
            </a:r>
            <a:r>
              <a:rPr altLang="ru-RU" dirty="0" lang="ru-RU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неуплаты взносов, в </a:t>
            </a:r>
            <a:r>
              <a:rPr altLang="ru-RU" dirty="0" err="1" lang="ru-RU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т.ч</a:t>
            </a:r>
            <a:r>
              <a:rPr altLang="ru-RU" dirty="0" lang="ru-RU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 прогул без уважительных причин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116632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ru-RU" b="1" dirty="0" lang="ru-RU" sz="3600">
                <a:solidFill>
                  <a:srgbClr val="009999"/>
                </a:solidFill>
                <a:latin charset="0" pitchFamily="18" typeface="Times New Roman"/>
              </a:rPr>
              <a:t>вид деятельности «ВЗНОСЫВРЕМ»</a:t>
            </a:r>
            <a:endParaRPr dirty="0" lang="ru-RU" sz="360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4391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3" y="1492010"/>
            <a:ext cx="9144002" cy="4673294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altLang="ru-RU" dirty="0" lang="ru-RU" sz="32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Указывается период уплаты страховых взносов в месяце, в котором начислена только премия (материальная помощь, окончательный расчет при увольнении, компенсация за неиспользованный отпуск и т.п.) </a:t>
            </a:r>
            <a:endParaRPr altLang="ru-RU" dirty="0" lang="ru-RU" smtClean="0" sz="3200">
              <a:solidFill>
                <a:srgbClr val="009999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just"/>
            <a:r>
              <a:rPr altLang="ru-RU" dirty="0" lang="ru-RU" smtClean="0" sz="32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Выходов </a:t>
            </a:r>
            <a:r>
              <a:rPr altLang="ru-RU" dirty="0" lang="ru-RU" sz="32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на работу не должно быть</a:t>
            </a:r>
            <a:r>
              <a:rPr altLang="ru-RU" dirty="0" lang="ru-RU" sz="32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.</a:t>
            </a:r>
          </a:p>
          <a:p>
            <a:pPr algn="just"/>
            <a:r>
              <a:rPr altLang="ru-RU" dirty="0" lang="ru-RU" sz="32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Период «ПРЕМИЯ» соответствует полному месяцу или периоду работы ЗЛ в данном месяце (ограничено датой увольнения</a:t>
            </a:r>
            <a:r>
              <a:rPr altLang="ru-RU" dirty="0" lang="ru-RU" sz="3200"/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3" y="0"/>
            <a:ext cx="9144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ru-RU" b="1" dirty="0" lang="ru-RU" sz="4000">
                <a:solidFill>
                  <a:srgbClr val="009999"/>
                </a:solidFill>
                <a:latin charset="0" pitchFamily="18" typeface="Times New Roman"/>
              </a:rPr>
              <a:t>вид деятельности «ПРЕМИЯ»</a:t>
            </a:r>
            <a:endParaRPr dirty="0" lang="ru-RU" sz="400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0084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0" y="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3" y="1412776"/>
            <a:ext cx="9144002" cy="4673294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b="1" dirty="0" lang="ru-RU" smtClean="0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endParaRPr b="1" dirty="0" lang="ru-RU" smtClean="0" sz="80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  <a:p>
            <a:endParaRPr b="1" dirty="0" lang="ru-RU" smtClean="0" sz="2800">
              <a:latin charset="0" pitchFamily="34" typeface="Arial"/>
              <a:cs charset="0" pitchFamily="34" typeface="Arial"/>
            </a:endParaRPr>
          </a:p>
          <a:p>
            <a:endParaRPr b="1" dirty="0" lang="ru-RU" sz="2800">
              <a:latin charset="0" pitchFamily="34" typeface="Arial"/>
              <a:cs charset="0" pitchFamily="34" typeface="Arial"/>
            </a:endParaRPr>
          </a:p>
          <a:p>
            <a:r>
              <a:rPr b="1" dirty="0" lang="ru-RU" smtClean="0" sz="2800">
                <a:latin charset="0" pitchFamily="34" typeface="Arial"/>
                <a:cs charset="0" pitchFamily="34" typeface="Arial"/>
              </a:rPr>
              <a:t> </a:t>
            </a:r>
            <a:endParaRPr b="1" dirty="0" lang="ru-RU" sz="1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4" y="188640"/>
            <a:ext cx="896449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b="1" dirty="0" lang="ru-RU" sz="40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вид деятельности «Пособие»</a:t>
            </a:r>
            <a:br>
              <a:rPr b="1" dirty="0" lang="ru-RU" sz="40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b="1" dirty="0" lang="ru-RU" sz="40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b="1" dirty="0" lang="ru-RU" sz="40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r>
              <a:rPr dirty="0" lang="ru-RU" sz="32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период, за который назначены пособия работающему гражданину. Если за некоторые дни больничного пособие не назначается (например, в соответствии с п. 9 Положения N 569), они не включаются в период с кодом “ПОСОБИЕ”. </a:t>
            </a:r>
          </a:p>
          <a:p>
            <a:pPr algn="just"/>
            <a:r>
              <a:rPr dirty="0" lang="ru-RU" sz="32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Если в месяце, кроме пособия начислены другие выплаты и с них уплачены взносы в ФСЗН, то код “ПОСОБИЕ” может не исключаться из периода по коду “ВЗНОСЫВРЕМ»</a:t>
            </a:r>
            <a:endParaRPr dirty="0" lang="ru-RU" sz="3200"/>
          </a:p>
        </p:txBody>
      </p:sp>
    </p:spTree>
    <p:extLst>
      <p:ext uri="{BB962C8B-B14F-4D97-AF65-F5344CB8AC3E}">
        <p14:creationId xmlns:p14="http://schemas.microsoft.com/office/powerpoint/2010/main" val="36956256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3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28065" y="1556792"/>
            <a:ext cx="9144002" cy="4673294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Вознаграждения по ГПД включаются в форму ПУ-3 в соответствии с отражением их в бухучете, т.е. в месяце, в котором они начислены .</a:t>
            </a:r>
          </a:p>
          <a:p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Если в течение отчетного периода застрахованное лицо работало по нескольким видам договоров (например, по трудовому договору и ГПД), то заполняется отдельная форма по каждому виду договора. При этом по каждому ГПД заполняется отдельная форма ПУ-3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9217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Гражданско-правовые договоры (ГПД)</a:t>
            </a:r>
            <a:endParaRPr dirty="0" lang="ru-RU" sz="3600"/>
          </a:p>
        </p:txBody>
      </p:sp>
    </p:spTree>
    <p:extLst>
      <p:ext uri="{BB962C8B-B14F-4D97-AF65-F5344CB8AC3E}">
        <p14:creationId xmlns:p14="http://schemas.microsoft.com/office/powerpoint/2010/main" val="21433123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3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6798" y="1556792"/>
            <a:ext cx="9144002" cy="4673294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Кодом ДОГОВОР отражается период выполнения работ по ГПД, за который выплачено вознаграждение. Если этот период приходится на несколько отчетных лет, он указывается отдельными строками.</a:t>
            </a:r>
          </a:p>
          <a:p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Вид деятельности "ДОГОВОР" заполняется для отчетных периодов, </a:t>
            </a:r>
            <a:r>
              <a:rPr dirty="0" lang="ru-RU" sz="28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 которых начислено вознаграждение </a:t>
            </a:r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по гражданско-правовому договору и (или) пособие по временной нетрудоспособности.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16632"/>
            <a:ext cx="9217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 sz="36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Гражданско-правовые договоры (ГПД)</a:t>
            </a:r>
            <a:endParaRPr dirty="0" lang="ru-RU" sz="3600"/>
          </a:p>
        </p:txBody>
      </p:sp>
    </p:spTree>
    <p:extLst>
      <p:ext uri="{BB962C8B-B14F-4D97-AF65-F5344CB8AC3E}">
        <p14:creationId xmlns:p14="http://schemas.microsoft.com/office/powerpoint/2010/main" val="106382541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7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4" y="-19316"/>
            <a:ext cx="9144003" cy="1686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3" y="1412776"/>
            <a:ext cx="9144002" cy="4673294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lang="ru-RU" sz="20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Если сведения за определенный отчетный год необходимо удалить, подается форма ПУ-3 (тип формы - отменяющая). В ней заполняются только строки от "Страховой номер" до "Сведения о плательщике страховых взносов" включительно. </a:t>
            </a:r>
          </a:p>
          <a:p>
            <a:r>
              <a:rPr dirty="0" lang="ru-RU" sz="20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Для отмены сведений по гражданско-правовому договору заполняются строки от "Страховой номер" до "Номер договора. Дата заключения договора" включительно </a:t>
            </a:r>
          </a:p>
          <a:p>
            <a:r>
              <a:rPr dirty="0" lang="ru-RU" sz="20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(п. 23 Инструкции по заполнению ДПУ).</a:t>
            </a:r>
          </a:p>
          <a:p>
            <a:r>
              <a:rPr dirty="0" lang="ru-RU" sz="20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Если поданные сведения надо исправить, то представляют форму ПУ-3 (тип формы - исходная) за соответствующий год. В ней правильные строки повторяются в таком же виде, как они были заполнены в ранее представленной форме ПУ-3, а неправильные заменяются правильными (ч. 2 п. 16 Правил N 837, п. 22 Инструкции о заполнении ДПУ).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" y="4462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ИСПРАВЛЕНИЕ  ОШИБОК </a:t>
            </a:r>
            <a:r>
              <a:rPr b="1" dirty="0" lang="ru-RU" smtClean="0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ПУ-3 </a:t>
            </a:r>
            <a:endParaRPr b="1" dirty="0" lang="ru-RU" smtClean="0" sz="2800">
              <a:solidFill>
                <a:srgbClr val="009999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r>
              <a:rPr b="1" dirty="0" lang="ru-RU" smtClean="0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 </a:t>
            </a:r>
            <a:r>
              <a:rPr b="1"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ПРОШЛЫЕ ГОДЫ</a:t>
            </a:r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dirty="0" lang="ru-RU" sz="2800"/>
          </a:p>
        </p:txBody>
      </p:sp>
    </p:spTree>
    <p:extLst>
      <p:ext uri="{BB962C8B-B14F-4D97-AF65-F5344CB8AC3E}">
        <p14:creationId xmlns:p14="http://schemas.microsoft.com/office/powerpoint/2010/main" val="389217747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107505" y="0"/>
            <a:ext cx="8777734" cy="435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6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altLang="ru-RU" sz="2800" dirty="0" smtClean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6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ПУ-1</a:t>
            </a:r>
          </a:p>
          <a:p>
            <a:pPr algn="ctr">
              <a:lnSpc>
                <a:spcPts val="26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(тип формы - </a:t>
            </a:r>
            <a:r>
              <a:rPr lang="ru-RU" altLang="ru-RU" sz="2800" b="1" u="sng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анкетных данных</a:t>
            </a:r>
            <a:r>
              <a:rPr lang="ru-RU" altLang="ru-RU" sz="28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altLang="ru-RU" sz="2800" b="1" dirty="0" smtClean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6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2400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</a:t>
            </a:r>
            <a:r>
              <a:rPr lang="ru-RU" altLang="ru-RU" sz="2400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 </a:t>
            </a:r>
            <a:r>
              <a:rPr lang="ru-RU" altLang="ru-RU" sz="2400" u="sng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анкетных данных</a:t>
            </a:r>
            <a:r>
              <a:rPr lang="ru-RU" altLang="ru-RU" sz="2400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фамилии, собственного имени, отчества (если таковое имеется), даты рождения, места рождения, пола застрахованного лица или других сведений.</a:t>
            </a:r>
          </a:p>
          <a:p>
            <a:pPr>
              <a:lnSpc>
                <a:spcPts val="2600"/>
              </a:lnSpc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altLang="ru-RU" sz="2400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в форме ПУ-1 (тип формы - регистрация) ошибочно заполнен реквизит "Отчество (если таковое имеется)", то для </a:t>
            </a:r>
            <a:r>
              <a:rPr lang="ru-RU" altLang="ru-RU" sz="2400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отмены </a:t>
            </a:r>
            <a:r>
              <a:rPr lang="ru-RU" altLang="ru-RU" sz="2400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указанном реквизите формы ПУ-1 (тип формы - изменение анкетных данных)   следует указать </a:t>
            </a:r>
            <a:r>
              <a:rPr lang="ru-RU" altLang="ru-RU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4257675"/>
            <a:ext cx="7300912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Oval 13"/>
          <p:cNvSpPr>
            <a:spLocks noChangeArrowheads="1"/>
          </p:cNvSpPr>
          <p:nvPr/>
        </p:nvSpPr>
        <p:spPr bwMode="auto">
          <a:xfrm>
            <a:off x="1658938" y="5291138"/>
            <a:ext cx="893762" cy="327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CCFF33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99CC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30236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4" y="-19316"/>
            <a:ext cx="9144003" cy="16864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3" y="1412776"/>
            <a:ext cx="9144002" cy="4673294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В случае когда корректируют сведения за период до 01.07.2016 (</a:t>
            </a:r>
            <a:r>
              <a:rPr dirty="0" lang="ru-RU" sz="2800" u="sng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до проведения деноминации</a:t>
            </a:r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), в форме ПУ-3 (тип формы - исходная), которая подается повторно, суммы заполняют в денежных знаках образца 2000 года.</a:t>
            </a:r>
          </a:p>
          <a:p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формы ПУ-3, изменяющие  ранее представленную информацию за прошлые годы, не передаются через портал ФСЗН, а представляются непосредственно в территориальный орган ФСЗН. К ним обязательно прилагается пояснительная записка (п. 5, ч. 4 п. 6 Инструкции о приеме-передаче ДПУ).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" y="44624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ИСПРАВЛЕНИЕ  ОШИБОК </a:t>
            </a:r>
            <a:r>
              <a:rPr b="1" dirty="0" lang="ru-RU" smtClean="0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 </a:t>
            </a:r>
            <a:r>
              <a:rPr b="1"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ПУ-3 </a:t>
            </a:r>
            <a:endParaRPr b="1" dirty="0" lang="ru-RU" smtClean="0" sz="2800">
              <a:solidFill>
                <a:srgbClr val="009999"/>
              </a:solidFill>
              <a:latin charset="0" panose="02020603050405020304" pitchFamily="18" typeface="Times New Roman"/>
              <a:cs charset="0" panose="02020603050405020304" pitchFamily="18" typeface="Times New Roman"/>
            </a:endParaRPr>
          </a:p>
          <a:p>
            <a:pPr algn="ctr"/>
            <a:r>
              <a:rPr b="1" dirty="0" lang="ru-RU" smtClean="0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ЗА </a:t>
            </a:r>
            <a:r>
              <a:rPr b="1"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>ПРОШЛЫЕ ГОДЫ</a:t>
            </a:r>
            <a: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  <a:t/>
            </a:r>
            <a:br>
              <a:rPr dirty="0" lang="ru-RU" sz="2800">
                <a:solidFill>
                  <a:srgbClr val="009999"/>
                </a:solidFill>
                <a:latin charset="0" panose="02020603050405020304" pitchFamily="18" typeface="Times New Roman"/>
                <a:cs charset="0" panose="02020603050405020304" pitchFamily="18" typeface="Times New Roman"/>
              </a:rPr>
            </a:br>
            <a:endParaRPr dirty="0" lang="ru-RU" sz="2800"/>
          </a:p>
        </p:txBody>
      </p:sp>
    </p:spTree>
    <p:extLst>
      <p:ext uri="{BB962C8B-B14F-4D97-AF65-F5344CB8AC3E}">
        <p14:creationId xmlns:p14="http://schemas.microsoft.com/office/powerpoint/2010/main" val="271995602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-1" y="1240"/>
            <a:ext cx="9144001" cy="16275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3" y="1412776"/>
            <a:ext cx="9144002" cy="4673294"/>
          </a:xfrm>
          <a:prstGeom prst="rect">
            <a:avLst/>
          </a:prstGeom>
          <a:solidFill>
            <a:srgbClr val="E5FBFF"/>
          </a:solidFill>
          <a:scene3d>
            <a:camera prst="orthographicFront"/>
            <a:lightRig dir="t" rig="threePt"/>
          </a:scene3d>
          <a:sp3d prstMaterial="dkEdge">
            <a:bevelT/>
          </a:sp3d>
        </p:spPr>
        <p:txBody>
          <a:bodyPr anchor="ctr" bIns="45720" lIns="91440" rIns="91440" rtlCol="0" tIns="45720" vert="horz">
            <a:normAutofit/>
            <a:scene3d>
              <a:camera prst="orthographicFront"/>
              <a:lightRig dir="t" rig="harsh"/>
            </a:scene3d>
            <a:sp3d extrusionH="57150" prstMaterial="matte">
              <a:bevelT h="12700" prst="angle" w="63500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dirty="0" lang="ru-RU" sz="1800"/>
              <a:t> </a:t>
            </a:r>
            <a:r>
              <a:rPr dirty="0" lang="ru-RU" sz="2800">
                <a:solidFill>
                  <a:srgbClr val="009999"/>
                </a:solidFill>
              </a:rPr>
              <a:t>В апреле 2021 года в начислении пособий по временной нетрудоспособности обнаружена ошибка </a:t>
            </a:r>
          </a:p>
          <a:p>
            <a:pPr algn="just"/>
            <a:r>
              <a:rPr dirty="0" lang="ru-RU" sz="2800">
                <a:solidFill>
                  <a:srgbClr val="009999"/>
                </a:solidFill>
              </a:rPr>
              <a:t>за 2020 год.  В бухгалтерском учете ошибка исправлена. </a:t>
            </a:r>
          </a:p>
          <a:p>
            <a:pPr algn="just"/>
            <a:r>
              <a:rPr dirty="0" lang="ru-RU" sz="2800">
                <a:solidFill>
                  <a:srgbClr val="009999"/>
                </a:solidFill>
              </a:rPr>
              <a:t>     Для корректировки сведений необходимо представить форму ПУ-3 (тип формы - исходная) за 2020 год с правильными данными и новую пояснительную записку (сумма корректировки указывается в строке 9). </a:t>
            </a:r>
          </a:p>
          <a:p>
            <a:pPr algn="just"/>
            <a:r>
              <a:rPr dirty="0" lang="ru-RU" sz="2800">
                <a:solidFill>
                  <a:srgbClr val="009999"/>
                </a:solidFill>
              </a:rPr>
              <a:t>В пояснительной записке к формам ПУ-3 за 2021 год это изменение будет отражено в строке 4.</a:t>
            </a:r>
            <a:endParaRPr b="1" dirty="0" lang="ru-RU" sz="2800">
              <a:solidFill>
                <a:srgbClr val="006666"/>
              </a:solidFill>
              <a:latin charset="0" pitchFamily="34" typeface="Arial"/>
              <a:ea typeface="+mn-ea"/>
              <a:cs charset="0" pitchFamily="34"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2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z="2800">
                <a:solidFill>
                  <a:srgbClr val="009999"/>
                </a:solidFill>
              </a:rPr>
              <a:t>Ошибка за прошлый </a:t>
            </a:r>
            <a:r>
              <a:rPr b="1" dirty="0" lang="ru-RU" smtClean="0" sz="2800">
                <a:solidFill>
                  <a:srgbClr val="009999"/>
                </a:solidFill>
              </a:rPr>
              <a:t>год, исправлена </a:t>
            </a:r>
            <a:r>
              <a:rPr b="1" dirty="0" lang="ru-RU" sz="2800">
                <a:solidFill>
                  <a:srgbClr val="009999"/>
                </a:solidFill>
              </a:rPr>
              <a:t>в 2021 году</a:t>
            </a:r>
            <a:br>
              <a:rPr b="1" dirty="0" lang="ru-RU" sz="2800">
                <a:solidFill>
                  <a:srgbClr val="009999"/>
                </a:solidFill>
              </a:rPr>
            </a:br>
            <a:endParaRPr dirty="0" lang="ru-RU" sz="2800"/>
          </a:p>
        </p:txBody>
      </p:sp>
    </p:spTree>
    <p:extLst>
      <p:ext uri="{BB962C8B-B14F-4D97-AF65-F5344CB8AC3E}">
        <p14:creationId xmlns:p14="http://schemas.microsoft.com/office/powerpoint/2010/main" val="24016920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762963"/>
            <a:ext cx="8761413" cy="5517187"/>
          </a:xfrm>
        </p:spPr>
        <p:txBody>
          <a:bodyPr>
            <a:normAutofit/>
          </a:bodyPr>
          <a:lstStyle/>
          <a:p>
            <a:r>
              <a:rPr lang="ru-RU" altLang="ru-RU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период, отраженный в форме ПУ-5 органа по труду, занятости и социальной защите </a:t>
            </a:r>
          </a:p>
          <a:p>
            <a:r>
              <a:rPr lang="ru-RU" altLang="ru-RU" b="1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(независимо от уплаты страховых взносов)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663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009999"/>
                </a:solidFill>
                <a:latin typeface="Times New Roman" pitchFamily="18" charset="0"/>
              </a:rPr>
              <a:t>     вид </a:t>
            </a:r>
            <a:r>
              <a:rPr lang="ru-RU" altLang="ru-RU" sz="3600" b="1" dirty="0">
                <a:solidFill>
                  <a:srgbClr val="009999"/>
                </a:solidFill>
                <a:latin typeface="Times New Roman" pitchFamily="18" charset="0"/>
              </a:rPr>
              <a:t>деятельности «ПЕНСИЯ»</a:t>
            </a:r>
            <a:endParaRPr lang="ru-RU" sz="3600" dirty="0">
              <a:solidFill>
                <a:srgbClr val="009999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35238"/>
            <a:ext cx="77914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796136" y="321297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555776" y="5301208"/>
            <a:ext cx="129614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779912" y="5289441"/>
            <a:ext cx="1197893" cy="527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3"/>
            <a:ext cx="903649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 flipV="1">
            <a:off x="899592" y="6165303"/>
            <a:ext cx="1152128" cy="50482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flipV="1">
            <a:off x="5536892" y="6309319"/>
            <a:ext cx="1584176" cy="352181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281" y="116632"/>
            <a:ext cx="8761413" cy="5517187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9999"/>
                </a:solidFill>
                <a:latin typeface="Times New Roman" pitchFamily="18" charset="0"/>
                <a:cs typeface="Times New Roman" panose="02020603050405020304" pitchFamily="18" charset="0"/>
              </a:rPr>
              <a:t>вид деятельности «ПЕНСИЯ»</a:t>
            </a:r>
            <a:endParaRPr lang="ru-RU" sz="36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7082" y="107053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009999"/>
                </a:solidFill>
                <a:latin typeface="Times New Roman" pitchFamily="18" charset="0"/>
              </a:rPr>
              <a:t>   </a:t>
            </a:r>
          </a:p>
          <a:p>
            <a:endParaRPr lang="ru-RU" altLang="ru-RU" sz="3600" b="1" dirty="0">
              <a:solidFill>
                <a:srgbClr val="009999"/>
              </a:solidFill>
              <a:latin typeface="Times New Roman" pitchFamily="18" charset="0"/>
            </a:endParaRPr>
          </a:p>
          <a:p>
            <a:endParaRPr lang="ru-RU" altLang="ru-RU" sz="3600" b="1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r>
              <a:rPr lang="ru-RU" altLang="ru-RU" sz="3600" b="1" dirty="0" smtClean="0">
                <a:solidFill>
                  <a:srgbClr val="009999"/>
                </a:solidFill>
                <a:latin typeface="Times New Roman" pitchFamily="18" charset="0"/>
              </a:rPr>
              <a:t>  </a:t>
            </a:r>
            <a:endParaRPr lang="ru-RU" sz="3600" dirty="0">
              <a:solidFill>
                <a:srgbClr val="009999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796136" y="321297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02920"/>
            <a:ext cx="75914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 flipV="1">
            <a:off x="107504" y="3213926"/>
            <a:ext cx="1978069" cy="359089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8" y="4019162"/>
            <a:ext cx="6276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H="1">
            <a:off x="2771800" y="4106241"/>
            <a:ext cx="1152128" cy="5950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851920" y="4076017"/>
            <a:ext cx="1365519" cy="6311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77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281" y="116632"/>
            <a:ext cx="8761413" cy="5517187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009999"/>
                </a:solidFill>
                <a:latin typeface="Times New Roman" pitchFamily="18" charset="0"/>
                <a:cs typeface="Times New Roman" panose="02020603050405020304" pitchFamily="18" charset="0"/>
              </a:rPr>
              <a:t>вид деятельности «ПЕНСИЯ»</a:t>
            </a:r>
            <a:endParaRPr lang="ru-RU" sz="3600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b="1" dirty="0">
              <a:solidFill>
                <a:srgbClr val="0099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период, отраженный в форме </a:t>
            </a:r>
          </a:p>
          <a:p>
            <a:pPr marL="0" indent="0">
              <a:buNone/>
            </a:pPr>
            <a:r>
              <a:rPr lang="ru-RU" altLang="ru-RU" dirty="0" smtClean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ПУ-5 органа по труду, занятости и социальной защите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41277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rgbClr val="009999"/>
                </a:solidFill>
                <a:latin typeface="Times New Roman" pitchFamily="18" charset="0"/>
              </a:rPr>
              <a:t>   </a:t>
            </a:r>
          </a:p>
          <a:p>
            <a:endParaRPr lang="ru-RU" altLang="ru-RU" sz="3600" b="1" dirty="0">
              <a:solidFill>
                <a:srgbClr val="009999"/>
              </a:solidFill>
              <a:latin typeface="Times New Roman" pitchFamily="18" charset="0"/>
            </a:endParaRPr>
          </a:p>
          <a:p>
            <a:endParaRPr lang="ru-RU" altLang="ru-RU" sz="3600" b="1" dirty="0" smtClean="0">
              <a:solidFill>
                <a:srgbClr val="009999"/>
              </a:solidFill>
              <a:latin typeface="Times New Roman" pitchFamily="18" charset="0"/>
            </a:endParaRPr>
          </a:p>
          <a:p>
            <a:r>
              <a:rPr lang="ru-RU" altLang="ru-RU" sz="3600" b="1" dirty="0" smtClean="0">
                <a:solidFill>
                  <a:srgbClr val="009999"/>
                </a:solidFill>
                <a:latin typeface="Times New Roman" pitchFamily="18" charset="0"/>
              </a:rPr>
              <a:t>  </a:t>
            </a:r>
            <a:endParaRPr lang="ru-RU" sz="3600" dirty="0">
              <a:solidFill>
                <a:srgbClr val="009999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796136" y="321297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02881"/>
            <a:ext cx="7515225" cy="265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>
            <a:off x="3546271" y="4869160"/>
            <a:ext cx="1365519" cy="6311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2411760" y="4869160"/>
            <a:ext cx="1152128" cy="5590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 flipV="1">
            <a:off x="1122148" y="3212976"/>
            <a:ext cx="864096" cy="577423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5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57" r="-4"/>
          <a:stretch/>
        </p:blipFill>
        <p:spPr>
          <a:xfrm>
            <a:off x="0" y="1240"/>
            <a:ext cx="9144000" cy="15555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05940"/>
            <a:ext cx="9036496" cy="5235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0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2400">
                <a:solidFill>
                  <a:srgbClr val="C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Главная страница </a:t>
            </a:r>
            <a:br>
              <a:rPr b="1" dirty="0" lang="ru-RU" smtClean="0" sz="2400">
                <a:solidFill>
                  <a:srgbClr val="C00000"/>
                </a:solidFill>
                <a:latin charset="0" panose="020B0604020202020204" pitchFamily="34" typeface="Arial"/>
                <a:cs charset="0" panose="020B0604020202020204" pitchFamily="34" typeface="Arial"/>
              </a:rPr>
            </a:br>
            <a:r>
              <a:rPr b="1" dirty="0" lang="ru-RU" smtClean="0" sz="2400">
                <a:solidFill>
                  <a:srgbClr val="C0000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личного кабинета плательщика</a:t>
            </a:r>
            <a:endParaRPr dirty="0" lang="ru-RU" sz="240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259632" y="2564904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6" r="-4" t="75830"/>
          <a:stretch/>
        </p:blipFill>
        <p:spPr>
          <a:xfrm>
            <a:off x="-2" y="6303773"/>
            <a:ext cx="9144001" cy="58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35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4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9"/>
            <a:ext cx="9001000" cy="268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67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29600" cy="557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77593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18795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" y="-21478"/>
            <a:ext cx="10086975" cy="763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45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457200"/>
            <a:ext cx="8510587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dirty="0" smtClean="0">
                <a:solidFill>
                  <a:srgbClr val="0099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Например:</a:t>
            </a:r>
            <a:r>
              <a:rPr lang="ru-RU" altLang="ru-RU" sz="2400" u="sng" dirty="0" smtClean="0">
                <a:solidFill>
                  <a:srgbClr val="009999"/>
                </a:solidFill>
              </a:rPr>
              <a:t> в связи с заменой паспорта по возрасту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dirty="0" smtClean="0">
                <a:solidFill>
                  <a:srgbClr val="009999"/>
                </a:solidFill>
              </a:rPr>
              <a:t> необходимо заполнять  следующие реквизиты: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dirty="0" smtClean="0">
                <a:solidFill>
                  <a:srgbClr val="009999"/>
                </a:solidFill>
              </a:rPr>
              <a:t> -  гражданство Республики Беларусь;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2400" dirty="0" err="1" smtClean="0">
                <a:solidFill>
                  <a:srgbClr val="009999"/>
                </a:solidFill>
              </a:rPr>
              <a:t>паспорт:серия</a:t>
            </a:r>
            <a:r>
              <a:rPr lang="ru-RU" altLang="ru-RU" sz="2400" dirty="0" smtClean="0">
                <a:solidFill>
                  <a:srgbClr val="009999"/>
                </a:solidFill>
              </a:rPr>
              <a:t>, номер;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2400" dirty="0" smtClean="0">
                <a:solidFill>
                  <a:srgbClr val="009999"/>
                </a:solidFill>
              </a:rPr>
              <a:t>дата выдачи;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2400" dirty="0" err="1" smtClean="0">
                <a:solidFill>
                  <a:srgbClr val="009999"/>
                </a:solidFill>
              </a:rPr>
              <a:t>орган,выдавший</a:t>
            </a:r>
            <a:r>
              <a:rPr lang="ru-RU" altLang="ru-RU" sz="2400" dirty="0" smtClean="0">
                <a:solidFill>
                  <a:srgbClr val="009999"/>
                </a:solidFill>
              </a:rPr>
              <a:t> паспорт;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2400" dirty="0" smtClean="0">
                <a:solidFill>
                  <a:srgbClr val="009999"/>
                </a:solidFill>
              </a:rPr>
              <a:t>сведения, указанные в ранее выданном свидетельстве</a:t>
            </a:r>
          </a:p>
          <a:p>
            <a:pPr eaLnBrk="1" hangingPunct="1">
              <a:buFontTx/>
              <a:buChar char="-"/>
              <a:defRPr/>
            </a:pPr>
            <a:r>
              <a:rPr lang="ru-RU" altLang="ru-RU" sz="2400" dirty="0" smtClean="0">
                <a:solidFill>
                  <a:srgbClr val="009999"/>
                </a:solidFill>
              </a:rPr>
              <a:t>дата заполнения. </a:t>
            </a:r>
          </a:p>
          <a:p>
            <a:pPr eaLnBrk="1" hangingPunct="1">
              <a:buFontTx/>
              <a:buChar char="-"/>
              <a:defRPr/>
            </a:pPr>
            <a:endParaRPr lang="ru-RU" altLang="ru-RU" sz="2400" dirty="0" smtClean="0">
              <a:solidFill>
                <a:srgbClr val="009999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altLang="ru-RU" sz="2400" dirty="0" smtClean="0">
                <a:solidFill>
                  <a:srgbClr val="009999"/>
                </a:solidFill>
              </a:rPr>
              <a:t>При замене паспорта в связи </a:t>
            </a:r>
            <a:r>
              <a:rPr lang="ru-RU" altLang="ru-RU" sz="2400" u="sng" dirty="0" smtClean="0">
                <a:solidFill>
                  <a:srgbClr val="009999"/>
                </a:solidFill>
              </a:rPr>
              <a:t>с изменением фамилии</a:t>
            </a:r>
            <a:r>
              <a:rPr lang="ru-RU" altLang="ru-RU" sz="2400" dirty="0" smtClean="0">
                <a:solidFill>
                  <a:srgbClr val="009999"/>
                </a:solidFill>
              </a:rPr>
              <a:t>  дополнительно нужно заполнить реквизит: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400" dirty="0" smtClean="0">
                <a:solidFill>
                  <a:srgbClr val="009999"/>
                </a:solidFill>
              </a:rPr>
              <a:t>- фамилия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400" dirty="0" smtClean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3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 autoUpdateAnimBg="0" advAuto="100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0" y="2060848"/>
            <a:ext cx="881844" cy="576064"/>
          </a:xfrm>
          <a:prstGeom prst="ellipse">
            <a:avLst/>
          </a:prstGeom>
          <a:noFill/>
          <a:ln w="508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028384" y="2213248"/>
            <a:ext cx="864096" cy="423664"/>
          </a:xfrm>
          <a:prstGeom prst="ellipse">
            <a:avLst/>
          </a:prstGeom>
          <a:noFill/>
          <a:ln w="508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93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17646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2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8707</TotalTime>
  <Words>4469</Words>
  <Application>Microsoft Office PowerPoint</Application>
  <PresentationFormat>Экран (4:3)</PresentationFormat>
  <Paragraphs>638</Paragraphs>
  <Slides>91</Slides>
  <Notes>18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91</vt:i4>
      </vt:variant>
    </vt:vector>
  </HeadingPairs>
  <TitlesOfParts>
    <vt:vector size="94" baseType="lpstr">
      <vt:lpstr>Тема Office</vt:lpstr>
      <vt:lpstr>Точечный рисунок</vt:lpstr>
      <vt:lpstr>Документ</vt:lpstr>
      <vt:lpstr>Презентация PowerPoint</vt:lpstr>
      <vt:lpstr>Презентация PowerPoint</vt:lpstr>
      <vt:lpstr>Форма ПУ-1 «Анкета застрахованного лица» предназначена</vt:lpstr>
      <vt:lpstr>Презентация PowerPoint</vt:lpstr>
      <vt:lpstr>Презентация PowerPoint</vt:lpstr>
      <vt:lpstr>Презентация PowerPoint</vt:lpstr>
      <vt:lpstr>При изменении значений  реквизитов необходимо заполнять все изменившиеся реквизиты  в форме ПУ-1 «Анкета застрахованного лица»</vt:lpstr>
      <vt:lpstr>Презентация PowerPoint</vt:lpstr>
      <vt:lpstr>Презентация PowerPoint</vt:lpstr>
      <vt:lpstr>Презентация PowerPoint</vt:lpstr>
      <vt:lpstr>Презентация PowerPoint</vt:lpstr>
      <vt:lpstr>  Изготовление и выдача свидетельства социального страхования  Свидетельство социального страхования выдается работающему гражданину - через работодателя. Свидетельство социального страхования выдается органом ФСЗН плательщику страховых взносов в течение 10 рабочих дней со дня открытия индивидуального лицевого счета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Изменения в приложение 6 к Инструкции о порядке заполнения форм ДПУ (в ред. постановления правления Фонда соцзащиты от 5 августа 2021 г. N 6)   Коды оснований увольнения применяются при увольнении до 30 июня 2021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Класс водителя автомобиля в коде профессии рабочего при заполнении формы ПУ-2 не отражается   С 1 января 2015 г. водителям автомобилей необходимо устанавливать следующие разряды в зависимости от категории управляемого ими механического транспортного средства (§ 1а выпуска 52 ЕТКС):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Отсутствует прием с таким же "кодом должности служащего, профессии рабочего" и "код работы по совместительству на ИЛС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Графа “Сумма пособий по временной нетрудоспособности”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Бердникова Юлия Николаевна</dc:creator>
  <cp:lastModifiedBy>Денисенко Ирина Михайловна</cp:lastModifiedBy>
  <cp:revision>550</cp:revision>
  <cp:lastPrinted>2021-11-19T08:02:28Z</cp:lastPrinted>
  <dcterms:created xsi:type="dcterms:W3CDTF">2018-11-20T10:45:37Z</dcterms:created>
  <dcterms:modified xsi:type="dcterms:W3CDTF">2021-11-24T09:41:33Z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1211222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