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0"/>
  </p:notesMasterIdLst>
  <p:sldIdLst>
    <p:sldId id="256" r:id="rId3"/>
    <p:sldId id="274" r:id="rId4"/>
    <p:sldId id="270" r:id="rId5"/>
    <p:sldId id="257" r:id="rId6"/>
    <p:sldId id="258" r:id="rId7"/>
    <p:sldId id="259" r:id="rId8"/>
    <p:sldId id="273" r:id="rId9"/>
    <p:sldId id="272" r:id="rId10"/>
    <p:sldId id="262" r:id="rId11"/>
    <p:sldId id="275" r:id="rId12"/>
    <p:sldId id="276" r:id="rId13"/>
    <p:sldId id="263" r:id="rId14"/>
    <p:sldId id="264" r:id="rId15"/>
    <p:sldId id="277" r:id="rId16"/>
    <p:sldId id="266" r:id="rId17"/>
    <p:sldId id="267" r:id="rId18"/>
    <p:sldId id="268" r:id="rId19"/>
  </p:sldIdLst>
  <p:sldSz cx="9144000" cy="5143500" type="screen16x9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r.gov.by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r.gov.by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C90EA-5202-4964-99AF-89C5D8149DB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3BA0421D-6F19-4B1D-A111-9C3B58F3ACF6}">
      <dgm:prSet phldrT="[Текст]"/>
      <dgm:spPr/>
      <dgm:t>
        <a:bodyPr/>
        <a:lstStyle/>
        <a:p>
          <a:r>
            <a:rPr lang="ru-RU" dirty="0"/>
            <a:t>путем личного обращения в регистрирующий орган (по месту нахождения коммерческой организации)</a:t>
          </a:r>
          <a:endParaRPr lang="ru-BY" dirty="0"/>
        </a:p>
      </dgm:t>
    </dgm:pt>
    <dgm:pt modelId="{0A39F9B0-3913-467B-951A-526251073D68}" type="parTrans" cxnId="{430A21EF-61B1-4FB3-8C58-5E9A905FC373}">
      <dgm:prSet/>
      <dgm:spPr/>
      <dgm:t>
        <a:bodyPr/>
        <a:lstStyle/>
        <a:p>
          <a:endParaRPr lang="ru-BY"/>
        </a:p>
      </dgm:t>
    </dgm:pt>
    <dgm:pt modelId="{D7F519A8-B55B-4E34-BC11-B02B27B6C4A5}" type="sibTrans" cxnId="{430A21EF-61B1-4FB3-8C58-5E9A905FC373}">
      <dgm:prSet/>
      <dgm:spPr/>
      <dgm:t>
        <a:bodyPr/>
        <a:lstStyle/>
        <a:p>
          <a:endParaRPr lang="ru-BY"/>
        </a:p>
      </dgm:t>
    </dgm:pt>
    <dgm:pt modelId="{BBDD325E-6A43-499E-B404-C7C714504280}">
      <dgm:prSet phldrT="[Текст]"/>
      <dgm:spPr/>
      <dgm:t>
        <a:bodyPr/>
        <a:lstStyle/>
        <a:p>
          <a:r>
            <a:rPr lang="ru-RU" dirty="0"/>
            <a:t>путем обращения к нотариусу</a:t>
          </a:r>
          <a:endParaRPr lang="ru-BY" dirty="0"/>
        </a:p>
      </dgm:t>
    </dgm:pt>
    <dgm:pt modelId="{A746D577-0EE6-4350-A1DA-9AB4BE2DC3C8}" type="parTrans" cxnId="{6E04CC8F-9AA8-4C29-8912-2406AB36EA75}">
      <dgm:prSet/>
      <dgm:spPr/>
      <dgm:t>
        <a:bodyPr/>
        <a:lstStyle/>
        <a:p>
          <a:endParaRPr lang="ru-BY"/>
        </a:p>
      </dgm:t>
    </dgm:pt>
    <dgm:pt modelId="{D6B7518C-3E1D-4FF1-9A61-7D79B3924E50}" type="sibTrans" cxnId="{6E04CC8F-9AA8-4C29-8912-2406AB36EA75}">
      <dgm:prSet/>
      <dgm:spPr/>
      <dgm:t>
        <a:bodyPr/>
        <a:lstStyle/>
        <a:p>
          <a:endParaRPr lang="ru-BY"/>
        </a:p>
      </dgm:t>
    </dgm:pt>
    <dgm:pt modelId="{B8AE2CF2-3532-4CAE-9592-2847519D1C14}">
      <dgm:prSet phldrT="[Текст]"/>
      <dgm:spPr/>
      <dgm:t>
        <a:bodyPr/>
        <a:lstStyle/>
        <a:p>
          <a:r>
            <a:rPr lang="ru-RU" dirty="0" err="1"/>
            <a:t>электронно</a:t>
          </a:r>
          <a:r>
            <a:rPr lang="ru-RU" dirty="0"/>
            <a:t> с помощью веб-портала ЕГР (</a:t>
          </a:r>
          <a:r>
            <a:rPr lang="en-US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</a:t>
          </a:r>
          <a:r>
            <a:rPr lang="ru-RU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.egr.gov.by</a:t>
          </a:r>
          <a:r>
            <a:rPr lang="ru-RU" dirty="0"/>
            <a:t>) </a:t>
          </a:r>
          <a:endParaRPr lang="ru-BY" dirty="0"/>
        </a:p>
      </dgm:t>
    </dgm:pt>
    <dgm:pt modelId="{C67C924F-7753-4E40-859F-0283C15FD529}" type="parTrans" cxnId="{2A4CA8D8-E4D0-41C6-BC5E-44C63238398A}">
      <dgm:prSet/>
      <dgm:spPr/>
      <dgm:t>
        <a:bodyPr/>
        <a:lstStyle/>
        <a:p>
          <a:endParaRPr lang="ru-BY"/>
        </a:p>
      </dgm:t>
    </dgm:pt>
    <dgm:pt modelId="{C1680D39-7C39-4C47-8DE4-30FD600EC6E5}" type="sibTrans" cxnId="{2A4CA8D8-E4D0-41C6-BC5E-44C63238398A}">
      <dgm:prSet/>
      <dgm:spPr/>
      <dgm:t>
        <a:bodyPr/>
        <a:lstStyle/>
        <a:p>
          <a:endParaRPr lang="ru-BY"/>
        </a:p>
      </dgm:t>
    </dgm:pt>
    <dgm:pt modelId="{0D188700-9BB4-41F7-BDE0-4743AB14128F}" type="pres">
      <dgm:prSet presAssocID="{EE7C90EA-5202-4964-99AF-89C5D8149DB7}" presName="Name0" presStyleCnt="0">
        <dgm:presLayoutVars>
          <dgm:chMax val="7"/>
          <dgm:chPref val="7"/>
          <dgm:dir/>
        </dgm:presLayoutVars>
      </dgm:prSet>
      <dgm:spPr/>
    </dgm:pt>
    <dgm:pt modelId="{1791B551-2B8B-4D56-8F3E-D182C546D494}" type="pres">
      <dgm:prSet presAssocID="{EE7C90EA-5202-4964-99AF-89C5D8149DB7}" presName="Name1" presStyleCnt="0"/>
      <dgm:spPr/>
    </dgm:pt>
    <dgm:pt modelId="{210B744A-DF0F-4089-B40F-C3FE8C2D5413}" type="pres">
      <dgm:prSet presAssocID="{EE7C90EA-5202-4964-99AF-89C5D8149DB7}" presName="cycle" presStyleCnt="0"/>
      <dgm:spPr/>
    </dgm:pt>
    <dgm:pt modelId="{040A8466-D931-4F62-9190-7E17EC440A2F}" type="pres">
      <dgm:prSet presAssocID="{EE7C90EA-5202-4964-99AF-89C5D8149DB7}" presName="srcNode" presStyleLbl="node1" presStyleIdx="0" presStyleCnt="3"/>
      <dgm:spPr/>
    </dgm:pt>
    <dgm:pt modelId="{9345D046-7326-4739-956D-961C61C81015}" type="pres">
      <dgm:prSet presAssocID="{EE7C90EA-5202-4964-99AF-89C5D8149DB7}" presName="conn" presStyleLbl="parChTrans1D2" presStyleIdx="0" presStyleCnt="1"/>
      <dgm:spPr/>
    </dgm:pt>
    <dgm:pt modelId="{C0EB2660-EBB7-4BC8-8375-4B14C5C2F88C}" type="pres">
      <dgm:prSet presAssocID="{EE7C90EA-5202-4964-99AF-89C5D8149DB7}" presName="extraNode" presStyleLbl="node1" presStyleIdx="0" presStyleCnt="3"/>
      <dgm:spPr/>
    </dgm:pt>
    <dgm:pt modelId="{7046EF09-73BC-4B2D-8937-65756207CFA8}" type="pres">
      <dgm:prSet presAssocID="{EE7C90EA-5202-4964-99AF-89C5D8149DB7}" presName="dstNode" presStyleLbl="node1" presStyleIdx="0" presStyleCnt="3"/>
      <dgm:spPr/>
    </dgm:pt>
    <dgm:pt modelId="{B6C11B85-F5B2-423E-A7E5-DAADDCC091A2}" type="pres">
      <dgm:prSet presAssocID="{3BA0421D-6F19-4B1D-A111-9C3B58F3ACF6}" presName="text_1" presStyleLbl="node1" presStyleIdx="0" presStyleCnt="3">
        <dgm:presLayoutVars>
          <dgm:bulletEnabled val="1"/>
        </dgm:presLayoutVars>
      </dgm:prSet>
      <dgm:spPr/>
    </dgm:pt>
    <dgm:pt modelId="{053B2435-9124-4DAD-9291-4B90BF8697D3}" type="pres">
      <dgm:prSet presAssocID="{3BA0421D-6F19-4B1D-A111-9C3B58F3ACF6}" presName="accent_1" presStyleCnt="0"/>
      <dgm:spPr/>
    </dgm:pt>
    <dgm:pt modelId="{82292794-914B-45C8-8CA9-8D982906B960}" type="pres">
      <dgm:prSet presAssocID="{3BA0421D-6F19-4B1D-A111-9C3B58F3ACF6}" presName="accentRepeatNode" presStyleLbl="solidFgAcc1" presStyleIdx="0" presStyleCnt="3"/>
      <dgm:spPr/>
    </dgm:pt>
    <dgm:pt modelId="{0730CF54-55D4-42D6-8755-6B61B52D6B18}" type="pres">
      <dgm:prSet presAssocID="{BBDD325E-6A43-499E-B404-C7C714504280}" presName="text_2" presStyleLbl="node1" presStyleIdx="1" presStyleCnt="3">
        <dgm:presLayoutVars>
          <dgm:bulletEnabled val="1"/>
        </dgm:presLayoutVars>
      </dgm:prSet>
      <dgm:spPr/>
    </dgm:pt>
    <dgm:pt modelId="{A5885F0C-55E8-44F9-9029-7EC73E6ED2CC}" type="pres">
      <dgm:prSet presAssocID="{BBDD325E-6A43-499E-B404-C7C714504280}" presName="accent_2" presStyleCnt="0"/>
      <dgm:spPr/>
    </dgm:pt>
    <dgm:pt modelId="{632C1F09-EA4E-4289-BE96-698DBDAFA222}" type="pres">
      <dgm:prSet presAssocID="{BBDD325E-6A43-499E-B404-C7C714504280}" presName="accentRepeatNode" presStyleLbl="solidFgAcc1" presStyleIdx="1" presStyleCnt="3"/>
      <dgm:spPr/>
    </dgm:pt>
    <dgm:pt modelId="{A8592050-B7D9-46A5-A4E2-847BA9E8DBCB}" type="pres">
      <dgm:prSet presAssocID="{B8AE2CF2-3532-4CAE-9592-2847519D1C14}" presName="text_3" presStyleLbl="node1" presStyleIdx="2" presStyleCnt="3">
        <dgm:presLayoutVars>
          <dgm:bulletEnabled val="1"/>
        </dgm:presLayoutVars>
      </dgm:prSet>
      <dgm:spPr/>
    </dgm:pt>
    <dgm:pt modelId="{BA181399-8576-48AF-A6D1-74D4E694E6E7}" type="pres">
      <dgm:prSet presAssocID="{B8AE2CF2-3532-4CAE-9592-2847519D1C14}" presName="accent_3" presStyleCnt="0"/>
      <dgm:spPr/>
    </dgm:pt>
    <dgm:pt modelId="{69C4B0CF-86C9-43F6-A0B0-45DB9B2DC8B4}" type="pres">
      <dgm:prSet presAssocID="{B8AE2CF2-3532-4CAE-9592-2847519D1C14}" presName="accentRepeatNode" presStyleLbl="solidFgAcc1" presStyleIdx="2" presStyleCnt="3"/>
      <dgm:spPr/>
    </dgm:pt>
  </dgm:ptLst>
  <dgm:cxnLst>
    <dgm:cxn modelId="{D265C35E-BB46-4215-A508-E9E8BBA83440}" type="presOf" srcId="{3BA0421D-6F19-4B1D-A111-9C3B58F3ACF6}" destId="{B6C11B85-F5B2-423E-A7E5-DAADDCC091A2}" srcOrd="0" destOrd="0" presId="urn:microsoft.com/office/officeart/2008/layout/VerticalCurvedList"/>
    <dgm:cxn modelId="{4A09D865-3B04-46E2-904E-F3CD2EE92E12}" type="presOf" srcId="{EE7C90EA-5202-4964-99AF-89C5D8149DB7}" destId="{0D188700-9BB4-41F7-BDE0-4743AB14128F}" srcOrd="0" destOrd="0" presId="urn:microsoft.com/office/officeart/2008/layout/VerticalCurvedList"/>
    <dgm:cxn modelId="{98FBD36E-8563-4B0F-ADDC-F9AD8AD9A045}" type="presOf" srcId="{BBDD325E-6A43-499E-B404-C7C714504280}" destId="{0730CF54-55D4-42D6-8755-6B61B52D6B18}" srcOrd="0" destOrd="0" presId="urn:microsoft.com/office/officeart/2008/layout/VerticalCurvedList"/>
    <dgm:cxn modelId="{6E04CC8F-9AA8-4C29-8912-2406AB36EA75}" srcId="{EE7C90EA-5202-4964-99AF-89C5D8149DB7}" destId="{BBDD325E-6A43-499E-B404-C7C714504280}" srcOrd="1" destOrd="0" parTransId="{A746D577-0EE6-4350-A1DA-9AB4BE2DC3C8}" sibTransId="{D6B7518C-3E1D-4FF1-9A61-7D79B3924E50}"/>
    <dgm:cxn modelId="{3142E690-5B8E-4F21-9E17-8F050EB7DAE1}" type="presOf" srcId="{D7F519A8-B55B-4E34-BC11-B02B27B6C4A5}" destId="{9345D046-7326-4739-956D-961C61C81015}" srcOrd="0" destOrd="0" presId="urn:microsoft.com/office/officeart/2008/layout/VerticalCurvedList"/>
    <dgm:cxn modelId="{F37C92AB-A070-4C40-B13C-55B86DF8BAD5}" type="presOf" srcId="{B8AE2CF2-3532-4CAE-9592-2847519D1C14}" destId="{A8592050-B7D9-46A5-A4E2-847BA9E8DBCB}" srcOrd="0" destOrd="0" presId="urn:microsoft.com/office/officeart/2008/layout/VerticalCurvedList"/>
    <dgm:cxn modelId="{2A4CA8D8-E4D0-41C6-BC5E-44C63238398A}" srcId="{EE7C90EA-5202-4964-99AF-89C5D8149DB7}" destId="{B8AE2CF2-3532-4CAE-9592-2847519D1C14}" srcOrd="2" destOrd="0" parTransId="{C67C924F-7753-4E40-859F-0283C15FD529}" sibTransId="{C1680D39-7C39-4C47-8DE4-30FD600EC6E5}"/>
    <dgm:cxn modelId="{430A21EF-61B1-4FB3-8C58-5E9A905FC373}" srcId="{EE7C90EA-5202-4964-99AF-89C5D8149DB7}" destId="{3BA0421D-6F19-4B1D-A111-9C3B58F3ACF6}" srcOrd="0" destOrd="0" parTransId="{0A39F9B0-3913-467B-951A-526251073D68}" sibTransId="{D7F519A8-B55B-4E34-BC11-B02B27B6C4A5}"/>
    <dgm:cxn modelId="{BEAB2937-DA8C-4E23-B881-5AC09FF1DDC2}" type="presParOf" srcId="{0D188700-9BB4-41F7-BDE0-4743AB14128F}" destId="{1791B551-2B8B-4D56-8F3E-D182C546D494}" srcOrd="0" destOrd="0" presId="urn:microsoft.com/office/officeart/2008/layout/VerticalCurvedList"/>
    <dgm:cxn modelId="{4F5B76B8-8F40-4057-9B22-5CBF2EF8F126}" type="presParOf" srcId="{1791B551-2B8B-4D56-8F3E-D182C546D494}" destId="{210B744A-DF0F-4089-B40F-C3FE8C2D5413}" srcOrd="0" destOrd="0" presId="urn:microsoft.com/office/officeart/2008/layout/VerticalCurvedList"/>
    <dgm:cxn modelId="{FE3BE075-60F8-4723-A989-EBBFC1E87BDA}" type="presParOf" srcId="{210B744A-DF0F-4089-B40F-C3FE8C2D5413}" destId="{040A8466-D931-4F62-9190-7E17EC440A2F}" srcOrd="0" destOrd="0" presId="urn:microsoft.com/office/officeart/2008/layout/VerticalCurvedList"/>
    <dgm:cxn modelId="{2F051988-04EB-40DE-B50D-F4968C8F5642}" type="presParOf" srcId="{210B744A-DF0F-4089-B40F-C3FE8C2D5413}" destId="{9345D046-7326-4739-956D-961C61C81015}" srcOrd="1" destOrd="0" presId="urn:microsoft.com/office/officeart/2008/layout/VerticalCurvedList"/>
    <dgm:cxn modelId="{99B00829-9198-4080-BE1B-56203C12D813}" type="presParOf" srcId="{210B744A-DF0F-4089-B40F-C3FE8C2D5413}" destId="{C0EB2660-EBB7-4BC8-8375-4B14C5C2F88C}" srcOrd="2" destOrd="0" presId="urn:microsoft.com/office/officeart/2008/layout/VerticalCurvedList"/>
    <dgm:cxn modelId="{713922E2-1CE1-4E57-91D0-FE418B18F696}" type="presParOf" srcId="{210B744A-DF0F-4089-B40F-C3FE8C2D5413}" destId="{7046EF09-73BC-4B2D-8937-65756207CFA8}" srcOrd="3" destOrd="0" presId="urn:microsoft.com/office/officeart/2008/layout/VerticalCurvedList"/>
    <dgm:cxn modelId="{0A5A601A-C288-4611-84B6-7FBF26571B5B}" type="presParOf" srcId="{1791B551-2B8B-4D56-8F3E-D182C546D494}" destId="{B6C11B85-F5B2-423E-A7E5-DAADDCC091A2}" srcOrd="1" destOrd="0" presId="urn:microsoft.com/office/officeart/2008/layout/VerticalCurvedList"/>
    <dgm:cxn modelId="{5875B9CB-08ED-48A3-BC7B-46484D7B6C84}" type="presParOf" srcId="{1791B551-2B8B-4D56-8F3E-D182C546D494}" destId="{053B2435-9124-4DAD-9291-4B90BF8697D3}" srcOrd="2" destOrd="0" presId="urn:microsoft.com/office/officeart/2008/layout/VerticalCurvedList"/>
    <dgm:cxn modelId="{DF337E84-C8DA-4623-87E6-4F8E7B8B5AC3}" type="presParOf" srcId="{053B2435-9124-4DAD-9291-4B90BF8697D3}" destId="{82292794-914B-45C8-8CA9-8D982906B960}" srcOrd="0" destOrd="0" presId="urn:microsoft.com/office/officeart/2008/layout/VerticalCurvedList"/>
    <dgm:cxn modelId="{5B4D983E-012C-4C6A-BC4C-682CB8E4D805}" type="presParOf" srcId="{1791B551-2B8B-4D56-8F3E-D182C546D494}" destId="{0730CF54-55D4-42D6-8755-6B61B52D6B18}" srcOrd="3" destOrd="0" presId="urn:microsoft.com/office/officeart/2008/layout/VerticalCurvedList"/>
    <dgm:cxn modelId="{FF7D959C-B0CE-402D-9512-E996C655DC83}" type="presParOf" srcId="{1791B551-2B8B-4D56-8F3E-D182C546D494}" destId="{A5885F0C-55E8-44F9-9029-7EC73E6ED2CC}" srcOrd="4" destOrd="0" presId="urn:microsoft.com/office/officeart/2008/layout/VerticalCurvedList"/>
    <dgm:cxn modelId="{BD7468E5-FD4A-4277-BC7B-54BE704E992F}" type="presParOf" srcId="{A5885F0C-55E8-44F9-9029-7EC73E6ED2CC}" destId="{632C1F09-EA4E-4289-BE96-698DBDAFA222}" srcOrd="0" destOrd="0" presId="urn:microsoft.com/office/officeart/2008/layout/VerticalCurvedList"/>
    <dgm:cxn modelId="{4C27D63A-D2DD-4A5F-80A2-D54707470674}" type="presParOf" srcId="{1791B551-2B8B-4D56-8F3E-D182C546D494}" destId="{A8592050-B7D9-46A5-A4E2-847BA9E8DBCB}" srcOrd="5" destOrd="0" presId="urn:microsoft.com/office/officeart/2008/layout/VerticalCurvedList"/>
    <dgm:cxn modelId="{E9D75151-ED67-4335-ABF2-816D3A9C555A}" type="presParOf" srcId="{1791B551-2B8B-4D56-8F3E-D182C546D494}" destId="{BA181399-8576-48AF-A6D1-74D4E694E6E7}" srcOrd="6" destOrd="0" presId="urn:microsoft.com/office/officeart/2008/layout/VerticalCurvedList"/>
    <dgm:cxn modelId="{81160561-D4BA-4869-A6AC-52C5FD68C62B}" type="presParOf" srcId="{BA181399-8576-48AF-A6D1-74D4E694E6E7}" destId="{69C4B0CF-86C9-43F6-A0B0-45DB9B2DC8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AAA205-9047-46CB-9084-E157B97C6655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E7E3DF14-25D3-4DAD-9D60-9CA66757DE03}">
      <dgm:prSet custT="1"/>
      <dgm:spPr/>
      <dgm:t>
        <a:bodyPr/>
        <a:lstStyle/>
        <a:p>
          <a:r>
            <a:rPr lang="ru-RU" sz="17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Одновременно с регистрацией коммерческой организации можно направить документы для открытия текущего (расчетного) банковского счета</a:t>
          </a:r>
          <a:endParaRPr lang="ru-BY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B91CB4-F777-4E37-ABF8-A0B6BE999AD1}" type="parTrans" cxnId="{EBFDA576-7BBF-4C15-8B02-24F9C5EBC334}">
      <dgm:prSet/>
      <dgm:spPr/>
      <dgm:t>
        <a:bodyPr/>
        <a:lstStyle/>
        <a:p>
          <a:endParaRPr lang="ru-BY"/>
        </a:p>
      </dgm:t>
    </dgm:pt>
    <dgm:pt modelId="{53511958-F485-4737-94DB-1DB5018AE565}" type="sibTrans" cxnId="{EBFDA576-7BBF-4C15-8B02-24F9C5EBC334}">
      <dgm:prSet/>
      <dgm:spPr/>
      <dgm:t>
        <a:bodyPr/>
        <a:lstStyle/>
        <a:p>
          <a:endParaRPr lang="ru-BY"/>
        </a:p>
      </dgm:t>
    </dgm:pt>
    <dgm:pt modelId="{BA8660FB-1135-4017-8F18-62ADA40B8E44}">
      <dgm:prSet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Для этого ИП достаточно указать в заявлении наименование банка, в котором он желает открыть счет</a:t>
          </a:r>
          <a:endParaRPr lang="ru-BY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9B9B8B-47E1-4C90-B6C8-06521DE3C46A}" type="parTrans" cxnId="{02121A41-4422-4463-92E5-ECF8698B2322}">
      <dgm:prSet/>
      <dgm:spPr/>
      <dgm:t>
        <a:bodyPr/>
        <a:lstStyle/>
        <a:p>
          <a:endParaRPr lang="ru-BY"/>
        </a:p>
      </dgm:t>
    </dgm:pt>
    <dgm:pt modelId="{411F917D-120F-47CB-B155-649AE7CDF777}" type="sibTrans" cxnId="{02121A41-4422-4463-92E5-ECF8698B2322}">
      <dgm:prSet/>
      <dgm:spPr/>
      <dgm:t>
        <a:bodyPr/>
        <a:lstStyle/>
        <a:p>
          <a:endParaRPr lang="ru-BY"/>
        </a:p>
      </dgm:t>
    </dgm:pt>
    <dgm:pt modelId="{00377792-2EFC-4E2B-A54E-12D914A8B4FF}" type="pres">
      <dgm:prSet presAssocID="{AAAAA205-9047-46CB-9084-E157B97C665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347E78FF-CF0D-4AAD-95B9-CBA993E72A7D}" type="pres">
      <dgm:prSet presAssocID="{E7E3DF14-25D3-4DAD-9D60-9CA66757DE03}" presName="Accent1" presStyleCnt="0"/>
      <dgm:spPr/>
    </dgm:pt>
    <dgm:pt modelId="{B859DF57-613C-4045-AA44-EEBE3A59E6F1}" type="pres">
      <dgm:prSet presAssocID="{E7E3DF14-25D3-4DAD-9D60-9CA66757DE03}" presName="Accent" presStyleLbl="node1" presStyleIdx="0" presStyleCnt="2" custAng="15908445" custScaleX="148436" custScaleY="167247" custLinFactNeighborX="-83765" custLinFactNeighborY="10043"/>
      <dgm:spPr>
        <a:solidFill>
          <a:schemeClr val="accent5">
            <a:lumMod val="40000"/>
            <a:lumOff val="60000"/>
          </a:schemeClr>
        </a:solidFill>
      </dgm:spPr>
    </dgm:pt>
    <dgm:pt modelId="{89DE1353-03DE-47B0-ADAE-5C2C512C124C}" type="pres">
      <dgm:prSet presAssocID="{E7E3DF14-25D3-4DAD-9D60-9CA66757DE03}" presName="Parent1" presStyleLbl="revTx" presStyleIdx="0" presStyleCnt="2" custScaleX="142976" custLinFactX="-44738" custLinFactNeighborX="-100000" custLinFactNeighborY="45622">
        <dgm:presLayoutVars>
          <dgm:chMax val="1"/>
          <dgm:chPref val="1"/>
          <dgm:bulletEnabled val="1"/>
        </dgm:presLayoutVars>
      </dgm:prSet>
      <dgm:spPr/>
    </dgm:pt>
    <dgm:pt modelId="{CEDC000F-5097-4AFC-9065-E2E8BB6BC92B}" type="pres">
      <dgm:prSet presAssocID="{BA8660FB-1135-4017-8F18-62ADA40B8E44}" presName="Accent2" presStyleCnt="0"/>
      <dgm:spPr/>
    </dgm:pt>
    <dgm:pt modelId="{31DDD7C3-A7C6-4B98-BE58-380281AD24F6}" type="pres">
      <dgm:prSet presAssocID="{BA8660FB-1135-4017-8F18-62ADA40B8E44}" presName="Accent" presStyleLbl="node1" presStyleIdx="1" presStyleCnt="2" custAng="14505951" custScaleX="146399" custScaleY="167604" custLinFactNeighborX="84907" custLinFactNeighborY="-12688"/>
      <dgm:spPr>
        <a:solidFill>
          <a:schemeClr val="accent5">
            <a:lumMod val="60000"/>
            <a:lumOff val="40000"/>
          </a:schemeClr>
        </a:solidFill>
      </dgm:spPr>
    </dgm:pt>
    <dgm:pt modelId="{736A4B43-1423-481E-89EF-C4107242497D}" type="pres">
      <dgm:prSet presAssocID="{BA8660FB-1135-4017-8F18-62ADA40B8E44}" presName="Parent2" presStyleLbl="revTx" presStyleIdx="1" presStyleCnt="2" custScaleX="178229" custScaleY="132879" custLinFactX="25258" custLinFactNeighborX="100000" custLinFactNeighborY="-44886">
        <dgm:presLayoutVars>
          <dgm:chMax val="1"/>
          <dgm:chPref val="1"/>
          <dgm:bulletEnabled val="1"/>
        </dgm:presLayoutVars>
      </dgm:prSet>
      <dgm:spPr/>
    </dgm:pt>
  </dgm:ptLst>
  <dgm:cxnLst>
    <dgm:cxn modelId="{3E501813-975C-4C9E-87BB-761CFBE1CD1E}" type="presOf" srcId="{AAAAA205-9047-46CB-9084-E157B97C6655}" destId="{00377792-2EFC-4E2B-A54E-12D914A8B4FF}" srcOrd="0" destOrd="0" presId="urn:microsoft.com/office/officeart/2009/layout/CircleArrowProcess"/>
    <dgm:cxn modelId="{FC350D34-B453-4C00-82B5-8632D5131C17}" type="presOf" srcId="{E7E3DF14-25D3-4DAD-9D60-9CA66757DE03}" destId="{89DE1353-03DE-47B0-ADAE-5C2C512C124C}" srcOrd="0" destOrd="0" presId="urn:microsoft.com/office/officeart/2009/layout/CircleArrowProcess"/>
    <dgm:cxn modelId="{02121A41-4422-4463-92E5-ECF8698B2322}" srcId="{AAAAA205-9047-46CB-9084-E157B97C6655}" destId="{BA8660FB-1135-4017-8F18-62ADA40B8E44}" srcOrd="1" destOrd="0" parTransId="{CB9B9B8B-47E1-4C90-B6C8-06521DE3C46A}" sibTransId="{411F917D-120F-47CB-B155-649AE7CDF777}"/>
    <dgm:cxn modelId="{EBFDA576-7BBF-4C15-8B02-24F9C5EBC334}" srcId="{AAAAA205-9047-46CB-9084-E157B97C6655}" destId="{E7E3DF14-25D3-4DAD-9D60-9CA66757DE03}" srcOrd="0" destOrd="0" parTransId="{09B91CB4-F777-4E37-ABF8-A0B6BE999AD1}" sibTransId="{53511958-F485-4737-94DB-1DB5018AE565}"/>
    <dgm:cxn modelId="{E3438B89-F892-4F60-93E7-089ACB3C052D}" type="presOf" srcId="{BA8660FB-1135-4017-8F18-62ADA40B8E44}" destId="{736A4B43-1423-481E-89EF-C4107242497D}" srcOrd="0" destOrd="0" presId="urn:microsoft.com/office/officeart/2009/layout/CircleArrowProcess"/>
    <dgm:cxn modelId="{2447EFCF-D4F5-4BE4-94DA-11E855A2A53F}" type="presParOf" srcId="{00377792-2EFC-4E2B-A54E-12D914A8B4FF}" destId="{347E78FF-CF0D-4AAD-95B9-CBA993E72A7D}" srcOrd="0" destOrd="0" presId="urn:microsoft.com/office/officeart/2009/layout/CircleArrowProcess"/>
    <dgm:cxn modelId="{4BDC9CD9-235B-4049-8584-5EBB45486CD0}" type="presParOf" srcId="{347E78FF-CF0D-4AAD-95B9-CBA993E72A7D}" destId="{B859DF57-613C-4045-AA44-EEBE3A59E6F1}" srcOrd="0" destOrd="0" presId="urn:microsoft.com/office/officeart/2009/layout/CircleArrowProcess"/>
    <dgm:cxn modelId="{9202E5F6-9F2B-471C-92E1-61E0D8746171}" type="presParOf" srcId="{00377792-2EFC-4E2B-A54E-12D914A8B4FF}" destId="{89DE1353-03DE-47B0-ADAE-5C2C512C124C}" srcOrd="1" destOrd="0" presId="urn:microsoft.com/office/officeart/2009/layout/CircleArrowProcess"/>
    <dgm:cxn modelId="{6F4E87DF-F1CF-4C3B-9E6F-B99B855EABB1}" type="presParOf" srcId="{00377792-2EFC-4E2B-A54E-12D914A8B4FF}" destId="{CEDC000F-5097-4AFC-9065-E2E8BB6BC92B}" srcOrd="2" destOrd="0" presId="urn:microsoft.com/office/officeart/2009/layout/CircleArrowProcess"/>
    <dgm:cxn modelId="{50C2C026-510F-4995-92E5-37815AB05D16}" type="presParOf" srcId="{CEDC000F-5097-4AFC-9065-E2E8BB6BC92B}" destId="{31DDD7C3-A7C6-4B98-BE58-380281AD24F6}" srcOrd="0" destOrd="0" presId="urn:microsoft.com/office/officeart/2009/layout/CircleArrowProcess"/>
    <dgm:cxn modelId="{C97D8C0D-2F55-4AFA-893E-4D71494681FE}" type="presParOf" srcId="{00377792-2EFC-4E2B-A54E-12D914A8B4FF}" destId="{736A4B43-1423-481E-89EF-C4107242497D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5D046-7326-4739-956D-961C61C81015}">
      <dsp:nvSpPr>
        <dsp:cNvPr id="0" name=""/>
        <dsp:cNvSpPr/>
      </dsp:nvSpPr>
      <dsp:spPr>
        <a:xfrm>
          <a:off x="-3662484" y="-562741"/>
          <a:ext cx="4365843" cy="4365843"/>
        </a:xfrm>
        <a:prstGeom prst="blockArc">
          <a:avLst>
            <a:gd name="adj1" fmla="val 18900000"/>
            <a:gd name="adj2" fmla="val 2700000"/>
            <a:gd name="adj3" fmla="val 4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11B85-F5B2-423E-A7E5-DAADDCC091A2}">
      <dsp:nvSpPr>
        <dsp:cNvPr id="0" name=""/>
        <dsp:cNvSpPr/>
      </dsp:nvSpPr>
      <dsp:spPr>
        <a:xfrm>
          <a:off x="452300" y="324036"/>
          <a:ext cx="7090025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путем личного обращения в регистрирующий орган (по месту нахождения коммерческой организации)</a:t>
          </a:r>
          <a:endParaRPr lang="ru-BY" sz="2000" kern="1200" dirty="0"/>
        </a:p>
      </dsp:txBody>
      <dsp:txXfrm>
        <a:off x="452300" y="324036"/>
        <a:ext cx="7090025" cy="648072"/>
      </dsp:txXfrm>
    </dsp:sp>
    <dsp:sp modelId="{82292794-914B-45C8-8CA9-8D982906B960}">
      <dsp:nvSpPr>
        <dsp:cNvPr id="0" name=""/>
        <dsp:cNvSpPr/>
      </dsp:nvSpPr>
      <dsp:spPr>
        <a:xfrm>
          <a:off x="47255" y="243027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30CF54-55D4-42D6-8755-6B61B52D6B18}">
      <dsp:nvSpPr>
        <dsp:cNvPr id="0" name=""/>
        <dsp:cNvSpPr/>
      </dsp:nvSpPr>
      <dsp:spPr>
        <a:xfrm>
          <a:off x="687875" y="1296144"/>
          <a:ext cx="6854450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путем обращения к нотариусу</a:t>
          </a:r>
          <a:endParaRPr lang="ru-BY" sz="2000" kern="1200" dirty="0"/>
        </a:p>
      </dsp:txBody>
      <dsp:txXfrm>
        <a:off x="687875" y="1296144"/>
        <a:ext cx="6854450" cy="648072"/>
      </dsp:txXfrm>
    </dsp:sp>
    <dsp:sp modelId="{632C1F09-EA4E-4289-BE96-698DBDAFA222}">
      <dsp:nvSpPr>
        <dsp:cNvPr id="0" name=""/>
        <dsp:cNvSpPr/>
      </dsp:nvSpPr>
      <dsp:spPr>
        <a:xfrm>
          <a:off x="282830" y="1215135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92050-B7D9-46A5-A4E2-847BA9E8DBCB}">
      <dsp:nvSpPr>
        <dsp:cNvPr id="0" name=""/>
        <dsp:cNvSpPr/>
      </dsp:nvSpPr>
      <dsp:spPr>
        <a:xfrm>
          <a:off x="452300" y="2268252"/>
          <a:ext cx="7090025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электронно</a:t>
          </a:r>
          <a:r>
            <a:rPr lang="ru-RU" sz="2000" kern="1200" dirty="0"/>
            <a:t> с помощью веб-портала ЕГР (</a:t>
          </a:r>
          <a:r>
            <a:rPr lang="en-US" sz="2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</a:t>
          </a:r>
          <a:r>
            <a:rPr lang="ru-RU" sz="2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.egr.gov.by</a:t>
          </a:r>
          <a:r>
            <a:rPr lang="ru-RU" sz="2000" kern="1200" dirty="0"/>
            <a:t>) </a:t>
          </a:r>
          <a:endParaRPr lang="ru-BY" sz="2000" kern="1200" dirty="0"/>
        </a:p>
      </dsp:txBody>
      <dsp:txXfrm>
        <a:off x="452300" y="2268252"/>
        <a:ext cx="7090025" cy="648072"/>
      </dsp:txXfrm>
    </dsp:sp>
    <dsp:sp modelId="{69C4B0CF-86C9-43F6-A0B0-45DB9B2DC8B4}">
      <dsp:nvSpPr>
        <dsp:cNvPr id="0" name=""/>
        <dsp:cNvSpPr/>
      </dsp:nvSpPr>
      <dsp:spPr>
        <a:xfrm>
          <a:off x="47255" y="2187243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9DF57-613C-4045-AA44-EEBE3A59E6F1}">
      <dsp:nvSpPr>
        <dsp:cNvPr id="0" name=""/>
        <dsp:cNvSpPr/>
      </dsp:nvSpPr>
      <dsp:spPr>
        <a:xfrm rot="15908445">
          <a:off x="91887" y="-550731"/>
          <a:ext cx="3838975" cy="432560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E1353-03DE-47B0-ADAE-5C2C512C124C}">
      <dsp:nvSpPr>
        <dsp:cNvPr id="0" name=""/>
        <dsp:cNvSpPr/>
      </dsp:nvSpPr>
      <dsp:spPr>
        <a:xfrm>
          <a:off x="1057291" y="1324621"/>
          <a:ext cx="2063061" cy="72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Одновременно с регистрацией коммерческой организации можно направить документы для открытия текущего (расчетного) банковского счета</a:t>
          </a:r>
          <a:endParaRPr lang="ru-BY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7291" y="1324621"/>
        <a:ext cx="2063061" cy="721386"/>
      </dsp:txXfrm>
    </dsp:sp>
    <dsp:sp modelId="{31DDD7C3-A7C6-4B98-BE58-380281AD24F6}">
      <dsp:nvSpPr>
        <dsp:cNvPr id="0" name=""/>
        <dsp:cNvSpPr/>
      </dsp:nvSpPr>
      <dsp:spPr>
        <a:xfrm rot="14505951">
          <a:off x="3721789" y="683538"/>
          <a:ext cx="3252713" cy="3725424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A4B43-1423-481E-89EF-C4107242497D}">
      <dsp:nvSpPr>
        <dsp:cNvPr id="0" name=""/>
        <dsp:cNvSpPr/>
      </dsp:nvSpPr>
      <dsp:spPr>
        <a:xfrm>
          <a:off x="3977366" y="2042066"/>
          <a:ext cx="2571742" cy="958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Для этого ИП достаточно указать в заявлении наименование банка, в котором он желает открыть счет</a:t>
          </a:r>
          <a:endParaRPr lang="ru-BY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7366" y="2042066"/>
        <a:ext cx="2571742" cy="958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05B1CB0B-76C5-4325-83D6-27897D0CC625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8169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05B1CB0B-76C5-4325-83D6-27897D0CC625}" type="slidenum">
              <a:rPr lang="ru-RU" sz="1400" b="0" strike="noStrike" spc="-1" smtClean="0">
                <a:latin typeface="Times New Roman"/>
              </a:rPr>
              <a:t>1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015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992880" y="3228840"/>
            <a:ext cx="794196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89" name="CustomShape 3"/>
          <p:cNvSpPr/>
          <p:nvPr/>
        </p:nvSpPr>
        <p:spPr>
          <a:xfrm>
            <a:off x="5623560" y="6456600"/>
            <a:ext cx="4301640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7A865F67-5273-4727-97D6-0AB1D699231B}" type="slidenum">
              <a:rPr lang="ru-RU" sz="1200" b="0" strike="noStrike" spc="-1">
                <a:latin typeface="Times New Roman"/>
              </a:rPr>
              <a:t>4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086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992880" y="3228840"/>
            <a:ext cx="794196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5623560" y="6456600"/>
            <a:ext cx="4301640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43F06E3-6541-4687-9488-08E4094AF6E2}" type="slidenum">
              <a:rPr lang="ru-RU" sz="1200" b="0" strike="noStrike" spc="-1">
                <a:latin typeface="Times New Roman"/>
              </a:rPr>
              <a:t>9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4950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05B1CB0B-76C5-4325-83D6-27897D0CC625}" type="slidenum">
              <a:rPr lang="ru-RU" sz="1400" b="0" strike="noStrike" spc="-1" smtClean="0">
                <a:latin typeface="Times New Roman"/>
              </a:rPr>
              <a:t>14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3321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992880" y="3228840"/>
            <a:ext cx="794196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5623560" y="6456600"/>
            <a:ext cx="4301640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5FC74167-26C5-4099-8B95-E5F5DC5ECBAE}" type="slidenum">
              <a:rPr lang="ru-RU" sz="1200" b="0" strike="noStrike" spc="-1">
                <a:latin typeface="Times New Roman"/>
              </a:rPr>
              <a:t>15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5042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992880" y="3228840"/>
            <a:ext cx="794196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4" name="CustomShape 3"/>
          <p:cNvSpPr/>
          <p:nvPr/>
        </p:nvSpPr>
        <p:spPr>
          <a:xfrm>
            <a:off x="5623560" y="6456600"/>
            <a:ext cx="4301640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FECD393-BCFC-444D-9F40-953B1DEEE858}" type="slidenum">
              <a:rPr lang="ru-RU" sz="1200" b="0" strike="noStrike" spc="-1">
                <a:latin typeface="Times New Roman"/>
              </a:rPr>
              <a:t>16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9597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92880" y="3228840"/>
            <a:ext cx="794196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5623560" y="6456600"/>
            <a:ext cx="4301640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0205B2A-F595-4F40-AF6B-20F5E4FAD940}" type="slidenum">
              <a:rPr lang="ru-RU" sz="1200" b="0" strike="noStrike" spc="-1">
                <a:latin typeface="Times New Roman"/>
              </a:rPr>
              <a:t>17</a:t>
            </a:fld>
            <a:endParaRPr lang="ru-RU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200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28560" y="341280"/>
            <a:ext cx="788616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28560" y="341280"/>
            <a:ext cx="788616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ru-RU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/>
          <p:cNvPicPr/>
          <p:nvPr/>
        </p:nvPicPr>
        <p:blipFill>
          <a:blip r:embed="rId3"/>
          <a:stretch/>
        </p:blipFill>
        <p:spPr>
          <a:xfrm>
            <a:off x="467640" y="267480"/>
            <a:ext cx="863280" cy="9759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1475640" y="427320"/>
            <a:ext cx="631764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МИНИСТЕРСТВО ЮСТИЦИИ РЕСПУБЛИКИ БЕЛАРУСЬ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1475639" y="1152223"/>
            <a:ext cx="6583693" cy="33225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Создание индивидуальным предпринимателем коммерческой организации</a:t>
            </a:r>
          </a:p>
          <a:p>
            <a:pPr algn="ctr">
              <a:lnSpc>
                <a:spcPct val="100000"/>
              </a:lnSpc>
            </a:pPr>
            <a:endParaRPr lang="ru-RU" sz="4000" b="1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ts val="2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от 22 апреля 2024 г. № 365-З </a:t>
            </a:r>
          </a:p>
          <a:p>
            <a:pPr algn="ctr">
              <a:lnSpc>
                <a:spcPts val="2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изменении законов по вопросам предпринимательской деятельности»</a:t>
            </a:r>
          </a:p>
        </p:txBody>
      </p:sp>
      <p:sp>
        <p:nvSpPr>
          <p:cNvPr id="85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1D6B0B21-C2DE-4119-B3E9-B067A3ED1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769401"/>
              </p:ext>
            </p:extLst>
          </p:nvPr>
        </p:nvGraphicFramePr>
        <p:xfrm>
          <a:off x="887896" y="873364"/>
          <a:ext cx="7932576" cy="38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/>
          <p:nvPr/>
        </p:nvPicPr>
        <p:blipFill>
          <a:blip r:embed="rId7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5" name="Line 1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CustomShape 7">
            <a:extLst>
              <a:ext uri="{FF2B5EF4-FFF2-40B4-BE49-F238E27FC236}">
                <a16:creationId xmlns:a16="http://schemas.microsoft.com/office/drawing/2014/main" id="{D884D168-743C-4E90-AA62-F9D474F4FA04}"/>
              </a:ext>
            </a:extLst>
          </p:cNvPr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10</a:t>
            </a:r>
            <a:endParaRPr lang="ru-RU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220400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302120" y="427320"/>
            <a:ext cx="7543080" cy="102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Основания для отказа в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611639" y="1779840"/>
            <a:ext cx="7637983" cy="25838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непредставление в регистрирующий орган всех необходимых для государственной регистрации коммерческой организации документов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оформление заявления о государственной регистрации с нарушением требований законодательства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представление документов в ненадлежащий регистрирующий орган</a:t>
            </a:r>
          </a:p>
          <a:p>
            <a:pPr marL="285840" indent="-285120" algn="just">
              <a:buClr>
                <a:srgbClr val="000000"/>
              </a:buClr>
              <a:buFont typeface="Arial"/>
              <a:buChar char="•"/>
            </a:pPr>
            <a:r>
              <a:rPr lang="ru-RU" sz="1800" b="0" i="0" strike="noStrike" baseline="0" dirty="0">
                <a:latin typeface="Times New Roman" panose="02020603050405020304" pitchFamily="18" charset="0"/>
              </a:rPr>
              <a:t>включение ИП в перечни организаций, формирований, ИП и граждан, причастных к экстремистской деятельности, перечень организаций и физических лиц, в том числе ИП, причастных к террористической деятельности</a:t>
            </a:r>
          </a:p>
        </p:txBody>
      </p:sp>
      <p:sp>
        <p:nvSpPr>
          <p:cNvPr id="163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4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11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B241F0B-FC96-404D-92F9-0B00ACE038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834562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2"/>
          <p:cNvSpPr/>
          <p:nvPr/>
        </p:nvSpPr>
        <p:spPr>
          <a:xfrm>
            <a:off x="1226160" y="38484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>
                <a:solidFill>
                  <a:srgbClr val="000000"/>
                </a:solidFill>
                <a:latin typeface="Times New Roman"/>
              </a:rPr>
              <a:t>По результатам государственной регистрации коммерческой организации регистрирующим органом выдается</a:t>
            </a:r>
            <a:endParaRPr lang="ru-RU" sz="2100" b="0" strike="noStrike" spc="-1">
              <a:latin typeface="Arial"/>
            </a:endParaRPr>
          </a:p>
        </p:txBody>
      </p:sp>
      <p:sp>
        <p:nvSpPr>
          <p:cNvPr id="148" name="CustomShape 5"/>
          <p:cNvSpPr/>
          <p:nvPr/>
        </p:nvSpPr>
        <p:spPr>
          <a:xfrm>
            <a:off x="302961" y="4241237"/>
            <a:ext cx="8494198" cy="7833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 случае электронной регистрации указанные электронные документы </a:t>
            </a:r>
            <a:r>
              <a:rPr lang="ru-RU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регистрирующий орган направит </a:t>
            </a:r>
            <a:r>
              <a:rPr lang="ru-RU" sz="1800" b="0" strike="noStrike" spc="-1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ИП в его личный электронный кабинет на веб-портале ЕГР</a:t>
            </a:r>
            <a:endParaRPr lang="ru-RU" sz="18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12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25" y="1586160"/>
            <a:ext cx="2124727" cy="246423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3913472" y="1567800"/>
            <a:ext cx="3560754" cy="10934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свидетельство о государственной регистрации коммерческой организации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13472" y="2818275"/>
            <a:ext cx="3286539" cy="788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устав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147391" y="2219739"/>
            <a:ext cx="5897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147391" y="3240156"/>
            <a:ext cx="5897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ED128129-E65B-44DF-B5FF-3A498817477E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800278" y="1203480"/>
            <a:ext cx="6369879" cy="15112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round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2"/>
          <p:cNvSpPr/>
          <p:nvPr/>
        </p:nvSpPr>
        <p:spPr>
          <a:xfrm>
            <a:off x="930474" y="429788"/>
            <a:ext cx="7543080" cy="72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коммерческой организации на учет</a:t>
            </a:r>
            <a:endParaRPr lang="ru-RU" sz="21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800279" y="1236960"/>
            <a:ext cx="7233829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bg1"/>
                </a:solidFill>
                <a:latin typeface="Times New Roman"/>
                <a:ea typeface="DejaVu Sans"/>
              </a:rPr>
              <a:t>Осуществляется регистрирующим органом самостоятельно. 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bg1"/>
                </a:solidFill>
                <a:latin typeface="Times New Roman"/>
                <a:ea typeface="DejaVu Sans"/>
              </a:rPr>
              <a:t>В течение 5 рабочих дней со дня государственной регистрации учредителю коммерческой организации выдается документ, подтверждающий постановку на учет в:</a:t>
            </a:r>
            <a:endParaRPr lang="ru-RU" sz="1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683640" y="2847960"/>
            <a:ext cx="6605640" cy="13732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налоговых органах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органах государственной статистики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органах ФСЗН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Белорусском республиканском унитарном страховом предприятии «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Белгосстрах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»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58" name="Line 5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CustomShape 6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13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81C63416-DA3D-44BE-A487-9E6F7D9C38C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/>
          <p:cNvPicPr/>
          <p:nvPr/>
        </p:nvPicPr>
        <p:blipFill>
          <a:blip r:embed="rId3"/>
          <a:stretch/>
        </p:blipFill>
        <p:spPr>
          <a:xfrm>
            <a:off x="467640" y="267480"/>
            <a:ext cx="863280" cy="975960"/>
          </a:xfrm>
          <a:prstGeom prst="rect">
            <a:avLst/>
          </a:prstGeom>
          <a:ln>
            <a:noFill/>
          </a:ln>
        </p:spPr>
      </p:pic>
      <p:sp>
        <p:nvSpPr>
          <p:cNvPr id="84" name="CustomShape 2"/>
          <p:cNvSpPr/>
          <p:nvPr/>
        </p:nvSpPr>
        <p:spPr>
          <a:xfrm>
            <a:off x="699989" y="1152223"/>
            <a:ext cx="7976371" cy="31686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7030A0"/>
                </a:solidFill>
                <a:latin typeface="Times New Roman"/>
                <a:ea typeface="DejaVu Sans"/>
              </a:rPr>
              <a:t>Дата государственной регистрации коммерческой организации = дата исключения ИП из ЕГР</a:t>
            </a:r>
          </a:p>
          <a:p>
            <a:pPr algn="ctr">
              <a:lnSpc>
                <a:spcPct val="100000"/>
              </a:lnSpc>
            </a:pPr>
            <a:endParaRPr lang="ru-RU" sz="4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14</a:t>
            </a:r>
            <a:endParaRPr lang="ru-RU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766486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66" name="CustomShape 1"/>
          <p:cNvSpPr/>
          <p:nvPr/>
        </p:nvSpPr>
        <p:spPr>
          <a:xfrm>
            <a:off x="1547640" y="55548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После государственной регистрации коммерческой организации в </a:t>
            </a:r>
            <a:r>
              <a:rPr lang="ru-RU" sz="1800" b="1" u="sng" strike="noStrike" spc="-1" dirty="0">
                <a:solidFill>
                  <a:srgbClr val="000000"/>
                </a:solidFill>
                <a:latin typeface="Times New Roman"/>
              </a:rPr>
              <a:t>налоговый орган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необходимо представить: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253800" y="1582920"/>
            <a:ext cx="8635320" cy="286086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течение 30 дней - копию передаточного акта в электронном виде</a:t>
            </a:r>
          </a:p>
          <a:p>
            <a:pPr marL="285840" indent="-285120"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месяца </a:t>
            </a:r>
            <a:r>
              <a:rPr lang="ru-RU" sz="1800" b="0" strike="noStrike" spc="-1" dirty="0">
                <a:latin typeface="Arial"/>
              </a:rPr>
              <a:t>-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унифицированные контрольные знаки, сгенерированные коды маркировки, защищенные материальные носители, защищенные материальные носители с нанесенными средствами идентификации, знаки защиты, остатки неиспользованных ИП бланков документов с определенной степенью защиты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сведения об остатках товаров, включенных в перечень товаров, сведения об обороте которых являются предметом информационного взаимодействия с государствами – членами Евразийского экономического союза, и (или) перечень товаров, сведения об обороте которых являются предметом прослеживаемости (при необходимости)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68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9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15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1547640" y="568440"/>
            <a:ext cx="6468840" cy="7901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Кроме того,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после государственной регистрации коммерческой организации нужно при необходимости обратиться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ctr">
              <a:lnSpc>
                <a:spcPct val="90000"/>
              </a:lnSpc>
            </a:pPr>
            <a:endParaRPr lang="ru-RU" sz="1800" b="1" strike="noStrike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90000"/>
              </a:lnSpc>
            </a:pPr>
            <a:endParaRPr lang="ru-RU" sz="1800" b="0" strike="noStrike" spc="-1" dirty="0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920706" y="1622458"/>
            <a:ext cx="7426254" cy="25838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в течение 2 месяцев - в республиканское унитарное предприятие «Информационно-издательский центр по налогам и сборам» за внесением изменений в систему контроля кассового оборудования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pc="-1" dirty="0">
                <a:solidFill>
                  <a:srgbClr val="000000"/>
                </a:solidFill>
                <a:latin typeface="Times New Roman"/>
                <a:ea typeface="Calibri"/>
              </a:rPr>
              <a:t>в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течение 1 года - за внесением изменений в административные решения, реестры, регистры, свидетельства, сертификаты и иные правоустанавливающие документы, выдачей (оформлением) документов, удостоверяющих соответствующее право, связанными с переходом прав и обязанностей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73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16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76" name="CustomShape 1"/>
          <p:cNvSpPr/>
          <p:nvPr/>
        </p:nvSpPr>
        <p:spPr>
          <a:xfrm>
            <a:off x="1475640" y="213984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4800" b="1" strike="noStrike" spc="-1" dirty="0">
                <a:solidFill>
                  <a:srgbClr val="7030A0"/>
                </a:solidFill>
                <a:latin typeface="Times New Roman"/>
              </a:rPr>
              <a:t>Спасибо за внимание!</a:t>
            </a:r>
            <a:endParaRPr lang="ru-RU" sz="4800" b="0" strike="noStrike" spc="-1" dirty="0">
              <a:solidFill>
                <a:srgbClr val="7030A0"/>
              </a:solidFill>
              <a:latin typeface="Arial"/>
            </a:endParaRPr>
          </a:p>
        </p:txBody>
      </p:sp>
      <p:sp>
        <p:nvSpPr>
          <p:cNvPr id="177" name="Line 2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CustomShape 3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17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Овал 30"/>
          <p:cNvSpPr/>
          <p:nvPr/>
        </p:nvSpPr>
        <p:spPr>
          <a:xfrm>
            <a:off x="1274806" y="1526535"/>
            <a:ext cx="461230" cy="4149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324207" y="2594545"/>
            <a:ext cx="2587308" cy="193899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деятельность как ИП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174435" y="907774"/>
            <a:ext cx="0" cy="48064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869096" y="549765"/>
            <a:ext cx="4572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800"/>
              </a:lnSpc>
            </a:pPr>
            <a:r>
              <a:rPr lang="ru-RU" spc="-1" dirty="0">
                <a:solidFill>
                  <a:srgbClr val="000000"/>
                </a:solidFill>
                <a:latin typeface="Times New Roman"/>
              </a:rPr>
              <a:t>Индивидуальный предприниматель </a:t>
            </a:r>
            <a:endParaRPr lang="ru-RU" spc="-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07093" y="1388417"/>
            <a:ext cx="4419601" cy="30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1400" spc="-1" dirty="0">
                <a:solidFill>
                  <a:srgbClr val="000000"/>
                </a:solidFill>
                <a:latin typeface="Times New Roman"/>
              </a:rPr>
              <a:t>Перечень видов деятельности</a:t>
            </a:r>
            <a:endParaRPr lang="ru-RU" sz="1400" spc="-1" dirty="0"/>
          </a:p>
        </p:txBody>
      </p:sp>
      <p:cxnSp>
        <p:nvCxnSpPr>
          <p:cNvPr id="16" name="Прямая соединительная линия 15"/>
          <p:cNvCxnSpPr>
            <a:cxnSpLocks/>
          </p:cNvCxnSpPr>
          <p:nvPr/>
        </p:nvCxnSpPr>
        <p:spPr>
          <a:xfrm>
            <a:off x="1910017" y="1535646"/>
            <a:ext cx="891822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/>
        </p:nvCxnSpPr>
        <p:spPr>
          <a:xfrm>
            <a:off x="5751444" y="1534660"/>
            <a:ext cx="94753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95292" y="1630017"/>
            <a:ext cx="633507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lang="ru-RU" sz="35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</a:t>
            </a:r>
            <a:endParaRPr lang="ru-RU" sz="35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712225" y="1526245"/>
            <a:ext cx="633507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lang="ru-RU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</a:t>
            </a:r>
            <a:endParaRPr lang="ru-RU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276" y="545285"/>
            <a:ext cx="695820" cy="685498"/>
          </a:xfrm>
          <a:prstGeom prst="rect">
            <a:avLst/>
          </a:prstGeom>
        </p:spPr>
      </p:pic>
      <p:cxnSp>
        <p:nvCxnSpPr>
          <p:cNvPr id="37" name="Прямая соединительная линия 36"/>
          <p:cNvCxnSpPr>
            <a:stCxn id="24" idx="2"/>
          </p:cNvCxnSpPr>
          <p:nvPr/>
        </p:nvCxnSpPr>
        <p:spPr>
          <a:xfrm>
            <a:off x="7028979" y="1898976"/>
            <a:ext cx="1299" cy="30313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4870174" y="2305878"/>
            <a:ext cx="2158805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822602" y="2604052"/>
            <a:ext cx="2126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Изменить вид деятельности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863548" y="2305878"/>
            <a:ext cx="0" cy="29817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3173896" y="2930694"/>
            <a:ext cx="7553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512045" y="2087217"/>
            <a:ext cx="0" cy="367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7028978" y="2305878"/>
            <a:ext cx="663909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7692887" y="2305878"/>
            <a:ext cx="0" cy="25086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5751444" y="2556745"/>
            <a:ext cx="3379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деятельность как ИП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31.12.2025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7345732" y="3346174"/>
            <a:ext cx="0" cy="2981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4949687" y="3644348"/>
            <a:ext cx="23960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7345732" y="3644348"/>
            <a:ext cx="64338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4949687" y="3644348"/>
            <a:ext cx="0" cy="4306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989113" y="3644347"/>
            <a:ext cx="0" cy="4306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2474791" y="4075042"/>
            <a:ext cx="32766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коммерческую организацию и прекратить деятельность ИП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6450739" y="4075042"/>
            <a:ext cx="27601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прекратить деятельность ИП</a:t>
            </a:r>
          </a:p>
        </p:txBody>
      </p:sp>
      <p:sp>
        <p:nvSpPr>
          <p:cNvPr id="75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2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8676629F-B1B5-42E8-9812-61C528BA1A63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482363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0401" y="702661"/>
            <a:ext cx="7886160" cy="581698"/>
          </a:xfrm>
        </p:spPr>
        <p:txBody>
          <a:bodyPr/>
          <a:lstStyle/>
          <a:p>
            <a:pPr algn="ctr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правовые акты, регулирующие создание ИП коммерческой организации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541000" y="1816274"/>
            <a:ext cx="8397800" cy="3000821"/>
          </a:xfrm>
        </p:spPr>
        <p:txBody>
          <a:bodyPr/>
          <a:lstStyle/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Декрет Президента Республики Беларусь от 16 января 2009 г. № 1                           «О государственной регистрации и ликвидации (прекращении деятельности) субъектов хозяйствования»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от 22 апреля 2024 г. № 365-З «Об изменении законов по вопросам предпринимательской деятельности»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согласования наименований коммерческих и некоммерческих организаций, утвержденное постановлением Совета Министров Республики Беларусь от 5 февраля 2009 г. № 154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Министерства юстиции Республики Беларусь от 5 марта 2009 г. </a:t>
            </a:r>
          </a:p>
          <a:p>
            <a:pPr algn="just">
              <a:lnSpc>
                <a:spcPts val="18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№ 20 «О согласовании наименований юридических лиц»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Министерства юстиции Республики Беларусь от 27 января 2009 г. № 8 «О некоторых мерах по реализации Декрета Президента Республики Беларусь от 16 января 2009 г. № 1»</a:t>
            </a:r>
          </a:p>
        </p:txBody>
      </p:sp>
      <p:sp>
        <p:nvSpPr>
          <p:cNvPr id="5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3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98C1B93-77D2-4420-B9C9-664504E1E4B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036581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Line 1"/>
          <p:cNvSpPr/>
          <p:nvPr/>
        </p:nvSpPr>
        <p:spPr>
          <a:xfrm>
            <a:off x="611280" y="2221454"/>
            <a:ext cx="0" cy="1368360"/>
          </a:xfrm>
          <a:prstGeom prst="line">
            <a:avLst/>
          </a:prstGeom>
          <a:ln w="9360" cap="rnd">
            <a:solidFill>
              <a:schemeClr val="dk1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1403640" y="46548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Действия ИП до подачи документов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862920" y="1779840"/>
            <a:ext cx="7630200" cy="26300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 позднее 1 месяца до создания коммерческой организации предложить работнику ИП (если таковой имеется) работу в коммерческой организации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2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согласовать с регистрирующим органом наименование коммерческой организации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принять решение о создании коммерческой организации (в решении, в том числе должно быть определено местонахождение организации, размер уставного фонда, утвержден устав)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467640" y="1914586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1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2" name="CustomShape 5"/>
          <p:cNvSpPr/>
          <p:nvPr/>
        </p:nvSpPr>
        <p:spPr>
          <a:xfrm>
            <a:off x="467640" y="2720385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2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467640" y="3589814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3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4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4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604E7254-CB5E-4162-971B-D77C0CB95415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211040" y="548280"/>
            <a:ext cx="7488000" cy="102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Действия ИП до подачи документов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041120" y="1743120"/>
            <a:ext cx="7344000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</a:pPr>
            <a:endParaRPr lang="ru-RU" sz="1800" b="0" strike="noStrike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письменно уведомить кредиторов ИП о решении создать коммерческую организацию и о переходе к ней прав и обязанностей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 дату, предшествующую дате государственной регистрации коммерческой организации:</a:t>
            </a:r>
            <a:endParaRPr lang="ru-RU" sz="1800" b="0" strike="noStrike" spc="-1" dirty="0">
              <a:latin typeface="Arial"/>
            </a:endParaRPr>
          </a:p>
          <a:p>
            <a:pPr marL="1257480" lvl="2" indent="-342360">
              <a:lnSpc>
                <a:spcPts val="18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составить и подписать передаточный акт</a:t>
            </a:r>
            <a:endParaRPr lang="ru-RU" sz="1800" b="0" strike="noStrike" spc="-1" dirty="0">
              <a:latin typeface="Arial"/>
            </a:endParaRPr>
          </a:p>
          <a:p>
            <a:pPr marL="1257480" lvl="2" indent="-342360">
              <a:lnSpc>
                <a:spcPts val="18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представить в налоговый орган налоговую декларацию (расчёт).</a:t>
            </a:r>
            <a:endParaRPr lang="ru-RU" sz="1800" b="0" strike="noStrike" spc="-1" dirty="0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539640" y="2013120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4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0" name="Line 4"/>
          <p:cNvSpPr/>
          <p:nvPr/>
        </p:nvSpPr>
        <p:spPr>
          <a:xfrm>
            <a:off x="678239" y="2300400"/>
            <a:ext cx="9229" cy="703440"/>
          </a:xfrm>
          <a:prstGeom prst="line">
            <a:avLst/>
          </a:prstGeom>
          <a:ln w="9360" cap="rnd">
            <a:solidFill>
              <a:schemeClr val="dk1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CustomShape 5"/>
          <p:cNvSpPr/>
          <p:nvPr/>
        </p:nvSpPr>
        <p:spPr>
          <a:xfrm>
            <a:off x="539640" y="3003840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5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2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5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FF836AB0-0AB2-47E4-9EDD-646929AD532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503204" y="33948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Передаточный акт содержит в себе следующие сведения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1039675" y="1099800"/>
            <a:ext cx="3311640" cy="51033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товары (работы, услуги)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6" name="CustomShape 3"/>
          <p:cNvSpPr/>
          <p:nvPr/>
        </p:nvSpPr>
        <p:spPr>
          <a:xfrm>
            <a:off x="1039675" y="1760979"/>
            <a:ext cx="3311640" cy="60453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денежные средства, электронные деньги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7" name="CustomShape 4"/>
          <p:cNvSpPr/>
          <p:nvPr/>
        </p:nvSpPr>
        <p:spPr>
          <a:xfrm>
            <a:off x="4990320" y="1099800"/>
            <a:ext cx="3311640" cy="51033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имущественные права 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8" name="CustomShape 5"/>
          <p:cNvSpPr/>
          <p:nvPr/>
        </p:nvSpPr>
        <p:spPr>
          <a:xfrm>
            <a:off x="4990320" y="1781280"/>
            <a:ext cx="3311640" cy="60453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права и обязанности 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9" name="CustomShape 6"/>
          <p:cNvSpPr/>
          <p:nvPr/>
        </p:nvSpPr>
        <p:spPr>
          <a:xfrm>
            <a:off x="1039675" y="2536654"/>
            <a:ext cx="7560000" cy="791280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неиспользованные унифицированные контрольные знаки, сгенерированные коды маркировки, защищенные материальные носители с нанесенными средствами идентификации, знаки защиты</a:t>
            </a:r>
            <a:endParaRPr lang="ru-RU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CustomShape 7"/>
          <p:cNvSpPr/>
          <p:nvPr/>
        </p:nvSpPr>
        <p:spPr>
          <a:xfrm>
            <a:off x="1039675" y="3463169"/>
            <a:ext cx="7560000" cy="54561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остатки неиспользованных бланков с определенной степенью защиты</a:t>
            </a:r>
            <a:endParaRPr lang="ru-RU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Line 18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6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80" y="4118015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Дополнительно к передаточному акту прилагаются первичные учетные документы и иные документы, связанные с финансово-хозяйственной деятельностью ИП</a:t>
            </a:r>
            <a:endParaRPr lang="ru-RU" spc="-1" dirty="0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48BCFBF8-7C9A-4663-93D8-32A562FF26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62089" y="4323626"/>
            <a:ext cx="8100641" cy="5232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057" y="606240"/>
            <a:ext cx="7574743" cy="498598"/>
          </a:xfrm>
        </p:spPr>
        <p:txBody>
          <a:bodyPr/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Местом нахождения коммерческой организации может являться жилое помещение при соблюдении следующих условий:</a:t>
            </a:r>
          </a:p>
        </p:txBody>
      </p:sp>
      <p:sp>
        <p:nvSpPr>
          <p:cNvPr id="4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7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2080" y="1398105"/>
            <a:ext cx="2895600" cy="272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жилое помещение принадлежит индивидуальному предпринимателю на праве собственности – с согласия иных собственников, всех совершеннолетних членов семей собственников, зарегистрированных по месту жительства в этом помещении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63920" y="1398105"/>
            <a:ext cx="2895600" cy="272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предприниматель зарегистрирован по месту жительства в жилом помещении – с согласия всех собственников, совершеннолетних членов семей собственников, зарегистрированных по месту жительства в этом помещении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7659" y="4275650"/>
            <a:ext cx="81006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жилого помещения для размещения коммерческой организации, созданной ИП, не УВЕЛИЧИТ размер платы за жилищно-коммунальные услуги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BB05D27E-1627-4DFE-AD56-22028ECE1FD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363739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id="{B076DDA2-3A8E-4BD2-84F4-CD3B2E2C1AE4}"/>
              </a:ext>
            </a:extLst>
          </p:cNvPr>
          <p:cNvSpPr txBox="1">
            <a:spLocks noChangeArrowheads="1"/>
          </p:cNvSpPr>
          <p:nvPr/>
        </p:nvSpPr>
        <p:spPr>
          <a:xfrm>
            <a:off x="1318251" y="759174"/>
            <a:ext cx="7070172" cy="4837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государственной регистрации коммерческой организации представляются одним из следующих способов: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A130A55-A50B-4B59-8142-DB39354821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4770551"/>
              </p:ext>
            </p:extLst>
          </p:nvPr>
        </p:nvGraphicFramePr>
        <p:xfrm>
          <a:off x="899592" y="1347614"/>
          <a:ext cx="758450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>
            <a:extLst>
              <a:ext uri="{FF2B5EF4-FFF2-40B4-BE49-F238E27FC236}">
                <a16:creationId xmlns:a16="http://schemas.microsoft.com/office/drawing/2014/main" id="{665D6EE0-1E7C-43FB-A79E-63A2E257891E}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2" name="Line 3">
            <a:extLst>
              <a:ext uri="{FF2B5EF4-FFF2-40B4-BE49-F238E27FC236}">
                <a16:creationId xmlns:a16="http://schemas.microsoft.com/office/drawing/2014/main" id="{B4B6A207-C29E-49AA-A0DA-B7DFEBA2146D}"/>
              </a:ext>
            </a:extLst>
          </p:cNvPr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id="{EAB29BBC-8641-48D1-9CF7-59758FE08C03}"/>
              </a:ext>
            </a:extLst>
          </p:cNvPr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latin typeface="Arial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313629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Line 1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2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9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40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41" name="CustomShape 3"/>
          <p:cNvSpPr/>
          <p:nvPr/>
        </p:nvSpPr>
        <p:spPr>
          <a:xfrm>
            <a:off x="1331640" y="462600"/>
            <a:ext cx="727200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Документы, представляемые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683640" y="1851480"/>
            <a:ext cx="8064000" cy="1735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заявление (форма установлена Министерством юстиции Республики Беларусь)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устав в 2-х экземплярах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оригинал свидетельства о государственной регистрации индивидуального предпринимателя либо заявление индивидуального предпринимателя о его утрате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43" name="CustomShape 5"/>
          <p:cNvSpPr/>
          <p:nvPr/>
        </p:nvSpPr>
        <p:spPr>
          <a:xfrm>
            <a:off x="2783247" y="4043520"/>
            <a:ext cx="6036393" cy="552544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5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За государственную регистрацию ИП коммерческой организации государственная пошлина </a:t>
            </a:r>
            <a:r>
              <a:rPr lang="ru-RU" sz="1500" b="1" strike="noStrike" cap="all" spc="-1" dirty="0">
                <a:solidFill>
                  <a:srgbClr val="FF0000"/>
                </a:solidFill>
                <a:latin typeface="Calibri"/>
                <a:ea typeface="DejaVu Sans"/>
              </a:rPr>
              <a:t>не взимается</a:t>
            </a:r>
            <a:endParaRPr lang="ru-RU" sz="1500" b="1" strike="noStrike" cap="all" spc="-1" dirty="0">
              <a:latin typeface="Arial"/>
            </a:endParaRPr>
          </a:p>
        </p:txBody>
      </p:sp>
      <p:pic>
        <p:nvPicPr>
          <p:cNvPr id="3" name="Рисунок 2" descr="Восклицательный знак">
            <a:extLst>
              <a:ext uri="{FF2B5EF4-FFF2-40B4-BE49-F238E27FC236}">
                <a16:creationId xmlns:a16="http://schemas.microsoft.com/office/drawing/2014/main" id="{4F5B6D3F-D2DB-4198-B808-59E6866C6C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29384" y="3931253"/>
            <a:ext cx="540631" cy="6648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7567</TotalTime>
  <Words>949</Words>
  <Application>Microsoft Office PowerPoint</Application>
  <PresentationFormat>Экран (16:9)</PresentationFormat>
  <Paragraphs>118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Основные нормативные правовые акты, регулирующие создание ИП коммерческой организации</vt:lpstr>
      <vt:lpstr>Презентация PowerPoint</vt:lpstr>
      <vt:lpstr>Презентация PowerPoint</vt:lpstr>
      <vt:lpstr>Презентация PowerPoint</vt:lpstr>
      <vt:lpstr>Местом нахождения коммерческой организации может являться жилое помещение при соблюдении следующих условий: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Коллегия 2021</dc:title>
  <dc:subject/>
  <dc:creator>Демчук Ирина Сергеевна</dc:creator>
  <dc:description/>
  <cp:lastModifiedBy>User</cp:lastModifiedBy>
  <cp:revision>1140</cp:revision>
  <cp:lastPrinted>2023-10-25T17:53:35Z</cp:lastPrinted>
  <dcterms:created xsi:type="dcterms:W3CDTF">2021-01-05T07:18:41Z</dcterms:created>
  <dcterms:modified xsi:type="dcterms:W3CDTF">2025-04-04T07:21:53Z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Экран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